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74" r:id="rId26"/>
    <p:sldId id="275" r:id="rId27"/>
    <p:sldId id="276" r:id="rId28"/>
    <p:sldId id="277" r:id="rId29"/>
    <p:sldId id="278" r:id="rId30"/>
    <p:sldId id="279" r:id="rId31"/>
    <p:sldId id="280" r:id="rId32"/>
    <p:sldId id="281"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268" r:id="rId46"/>
    <p:sldId id="301" r:id="rId47"/>
    <p:sldId id="302" r:id="rId48"/>
    <p:sldId id="303" r:id="rId49"/>
    <p:sldId id="304" r:id="rId50"/>
    <p:sldId id="305" r:id="rId51"/>
    <p:sldId id="306" r:id="rId52"/>
    <p:sldId id="307" r:id="rId53"/>
    <p:sldId id="312" r:id="rId54"/>
    <p:sldId id="308" r:id="rId55"/>
    <p:sldId id="309" r:id="rId56"/>
    <p:sldId id="310" r:id="rId57"/>
    <p:sldId id="311" r:id="rId58"/>
    <p:sldId id="313" r:id="rId59"/>
    <p:sldId id="314" r:id="rId60"/>
    <p:sldId id="315" r:id="rId61"/>
    <p:sldId id="316" r:id="rId62"/>
    <p:sldId id="317" r:id="rId63"/>
    <p:sldId id="320" r:id="rId64"/>
    <p:sldId id="318" r:id="rId65"/>
    <p:sldId id="319" r:id="rId66"/>
    <p:sldId id="321" r:id="rId67"/>
    <p:sldId id="322" r:id="rId68"/>
    <p:sldId id="323" r:id="rId69"/>
    <p:sldId id="324" r:id="rId70"/>
    <p:sldId id="325" r:id="rId71"/>
    <p:sldId id="326" r:id="rId72"/>
    <p:sldId id="327" r:id="rId73"/>
    <p:sldId id="328" r:id="rId74"/>
    <p:sldId id="330" r:id="rId75"/>
    <p:sldId id="331" r:id="rId76"/>
    <p:sldId id="332" r:id="rId77"/>
    <p:sldId id="333" r:id="rId78"/>
    <p:sldId id="335" r:id="rId79"/>
    <p:sldId id="336" r:id="rId80"/>
    <p:sldId id="338" r:id="rId81"/>
    <p:sldId id="340" r:id="rId82"/>
    <p:sldId id="341" r:id="rId83"/>
    <p:sldId id="342" r:id="rId84"/>
    <p:sldId id="343" r:id="rId85"/>
    <p:sldId id="344" r:id="rId86"/>
    <p:sldId id="345" r:id="rId87"/>
    <p:sldId id="346"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476AB-6383-4728-8514-5C835FEFD783}" type="doc">
      <dgm:prSet loTypeId="urn:microsoft.com/office/officeart/2005/8/layout/vList5" loCatId="list" qsTypeId="urn:microsoft.com/office/officeart/2005/8/quickstyle/simple4" qsCatId="simple" csTypeId="urn:microsoft.com/office/officeart/2005/8/colors/accent5_2" csCatId="accent5"/>
      <dgm:spPr/>
      <dgm:t>
        <a:bodyPr/>
        <a:lstStyle/>
        <a:p>
          <a:endParaRPr lang="en-US"/>
        </a:p>
      </dgm:t>
    </dgm:pt>
    <dgm:pt modelId="{60796DF7-53B6-4A8B-9918-8257B7220B02}">
      <dgm:prSet/>
      <dgm:spPr/>
      <dgm:t>
        <a:bodyPr/>
        <a:lstStyle/>
        <a:p>
          <a:r>
            <a:rPr lang="en-IN" b="1" dirty="0"/>
            <a:t>Cluster endpoint:</a:t>
          </a:r>
          <a:endParaRPr lang="en-US" dirty="0"/>
        </a:p>
      </dgm:t>
    </dgm:pt>
    <dgm:pt modelId="{29A6CA09-C00C-4DB6-87C9-4511F60CAA9F}" type="parTrans" cxnId="{DF30A5CF-618E-4D57-8C71-C25254CAB267}">
      <dgm:prSet/>
      <dgm:spPr/>
      <dgm:t>
        <a:bodyPr/>
        <a:lstStyle/>
        <a:p>
          <a:endParaRPr lang="en-US"/>
        </a:p>
      </dgm:t>
    </dgm:pt>
    <dgm:pt modelId="{A25262BA-C421-4910-98FC-2BC9B6FA224D}" type="sibTrans" cxnId="{DF30A5CF-618E-4D57-8C71-C25254CAB267}">
      <dgm:prSet/>
      <dgm:spPr/>
      <dgm:t>
        <a:bodyPr/>
        <a:lstStyle/>
        <a:p>
          <a:endParaRPr lang="en-US"/>
        </a:p>
      </dgm:t>
    </dgm:pt>
    <dgm:pt modelId="{EDC61A39-7CA7-4653-8136-D17AF9FA0141}">
      <dgm:prSet/>
      <dgm:spPr/>
      <dgm:t>
        <a:bodyPr/>
        <a:lstStyle/>
        <a:p>
          <a:r>
            <a:rPr lang="en-IN" dirty="0"/>
            <a:t>A cluster endpoint is an endpoint for an Aurora DB cluster that connects to the current primary DB instance for that DB cluster. Each Aurora DB cluster has a cluster endpoint and one primary DB instance.</a:t>
          </a:r>
          <a:endParaRPr lang="en-US" dirty="0"/>
        </a:p>
      </dgm:t>
    </dgm:pt>
    <dgm:pt modelId="{B853797C-563F-45AE-890E-9E5A1CC5359F}" type="parTrans" cxnId="{6EDDCA10-281F-42B6-9DC6-E6FB604AEF6E}">
      <dgm:prSet/>
      <dgm:spPr/>
      <dgm:t>
        <a:bodyPr/>
        <a:lstStyle/>
        <a:p>
          <a:endParaRPr lang="en-US"/>
        </a:p>
      </dgm:t>
    </dgm:pt>
    <dgm:pt modelId="{77DA3D5C-DD33-4F27-BC64-EEBF212BFFFD}" type="sibTrans" cxnId="{6EDDCA10-281F-42B6-9DC6-E6FB604AEF6E}">
      <dgm:prSet/>
      <dgm:spPr/>
      <dgm:t>
        <a:bodyPr/>
        <a:lstStyle/>
        <a:p>
          <a:endParaRPr lang="en-US"/>
        </a:p>
      </dgm:t>
    </dgm:pt>
    <dgm:pt modelId="{B9E9B4E2-9416-44C1-8F1B-771A9E0CB9AD}">
      <dgm:prSet/>
      <dgm:spPr/>
      <dgm:t>
        <a:bodyPr/>
        <a:lstStyle/>
        <a:p>
          <a:r>
            <a:rPr lang="en-IN" b="1" dirty="0"/>
            <a:t>Reader endpoint:</a:t>
          </a:r>
          <a:endParaRPr lang="en-US" dirty="0"/>
        </a:p>
      </dgm:t>
    </dgm:pt>
    <dgm:pt modelId="{7DD0069A-F836-4F17-8D53-84920D835495}" type="parTrans" cxnId="{18C55263-05CC-4633-A44A-34641C7BE9DD}">
      <dgm:prSet/>
      <dgm:spPr/>
      <dgm:t>
        <a:bodyPr/>
        <a:lstStyle/>
        <a:p>
          <a:endParaRPr lang="en-US"/>
        </a:p>
      </dgm:t>
    </dgm:pt>
    <dgm:pt modelId="{3D6B85E0-D661-4577-9D32-D6C062F1D293}" type="sibTrans" cxnId="{18C55263-05CC-4633-A44A-34641C7BE9DD}">
      <dgm:prSet/>
      <dgm:spPr/>
      <dgm:t>
        <a:bodyPr/>
        <a:lstStyle/>
        <a:p>
          <a:endParaRPr lang="en-US"/>
        </a:p>
      </dgm:t>
    </dgm:pt>
    <dgm:pt modelId="{B15E2895-3B20-4474-A603-FA7858FE0FAD}">
      <dgm:prSet/>
      <dgm:spPr/>
      <dgm:t>
        <a:bodyPr/>
        <a:lstStyle/>
        <a:p>
          <a:r>
            <a:rPr lang="en-IN" dirty="0"/>
            <a:t>A reader endpoint is an endpoint for an Aurora DB cluster that connects to one of the available Aurora Replicas for that DB cluster. Each Aurora DB cluster has a reader endpoint.</a:t>
          </a:r>
          <a:endParaRPr lang="en-US" dirty="0"/>
        </a:p>
      </dgm:t>
    </dgm:pt>
    <dgm:pt modelId="{9C65BD54-4DBD-49B3-8958-8D8E6BAD23B6}" type="parTrans" cxnId="{CA95F3C1-C0FB-45E6-B524-03454A396F44}">
      <dgm:prSet/>
      <dgm:spPr/>
      <dgm:t>
        <a:bodyPr/>
        <a:lstStyle/>
        <a:p>
          <a:endParaRPr lang="en-US"/>
        </a:p>
      </dgm:t>
    </dgm:pt>
    <dgm:pt modelId="{1383CF91-6CC5-4080-9560-D027360B9D17}" type="sibTrans" cxnId="{CA95F3C1-C0FB-45E6-B524-03454A396F44}">
      <dgm:prSet/>
      <dgm:spPr/>
      <dgm:t>
        <a:bodyPr/>
        <a:lstStyle/>
        <a:p>
          <a:endParaRPr lang="en-US"/>
        </a:p>
      </dgm:t>
    </dgm:pt>
    <dgm:pt modelId="{640A268A-A2B1-4A8D-89D9-50DB31B177C7}">
      <dgm:prSet/>
      <dgm:spPr/>
      <dgm:t>
        <a:bodyPr/>
        <a:lstStyle/>
        <a:p>
          <a:r>
            <a:rPr lang="en-IN" b="1" dirty="0"/>
            <a:t>Instance endpoint:</a:t>
          </a:r>
          <a:endParaRPr lang="en-US" dirty="0"/>
        </a:p>
      </dgm:t>
    </dgm:pt>
    <dgm:pt modelId="{32C68EFC-9A84-4515-9F68-466DD85A28BC}" type="parTrans" cxnId="{F92E20F1-E8E7-4854-9084-57DE0BF2D97E}">
      <dgm:prSet/>
      <dgm:spPr/>
      <dgm:t>
        <a:bodyPr/>
        <a:lstStyle/>
        <a:p>
          <a:endParaRPr lang="en-US"/>
        </a:p>
      </dgm:t>
    </dgm:pt>
    <dgm:pt modelId="{4E3C2C8F-327B-40DF-93DF-BA4A0B40323D}" type="sibTrans" cxnId="{F92E20F1-E8E7-4854-9084-57DE0BF2D97E}">
      <dgm:prSet/>
      <dgm:spPr/>
      <dgm:t>
        <a:bodyPr/>
        <a:lstStyle/>
        <a:p>
          <a:endParaRPr lang="en-US"/>
        </a:p>
      </dgm:t>
    </dgm:pt>
    <dgm:pt modelId="{804196E9-D5D5-4140-BD51-DB46734AB496}">
      <dgm:prSet/>
      <dgm:spPr/>
      <dgm:t>
        <a:bodyPr/>
        <a:lstStyle/>
        <a:p>
          <a:r>
            <a:rPr lang="en-IN" dirty="0"/>
            <a:t>An instance endpoint is an endpoint for a DB instance in an Aurora DB cluster that connects to that specific DB instance. Each DB instance in a DB cluster, regardless of instance type, has its own unique instance endpoint.</a:t>
          </a:r>
          <a:endParaRPr lang="en-US" dirty="0"/>
        </a:p>
      </dgm:t>
    </dgm:pt>
    <dgm:pt modelId="{03618230-83A5-404E-8DB4-2AB5399AD652}" type="parTrans" cxnId="{000A6926-5772-4337-AA0B-9E439891E080}">
      <dgm:prSet/>
      <dgm:spPr/>
      <dgm:t>
        <a:bodyPr/>
        <a:lstStyle/>
        <a:p>
          <a:endParaRPr lang="en-US"/>
        </a:p>
      </dgm:t>
    </dgm:pt>
    <dgm:pt modelId="{08C0B1C4-A32F-473D-BFE2-EBFB61339854}" type="sibTrans" cxnId="{000A6926-5772-4337-AA0B-9E439891E080}">
      <dgm:prSet/>
      <dgm:spPr/>
      <dgm:t>
        <a:bodyPr/>
        <a:lstStyle/>
        <a:p>
          <a:endParaRPr lang="en-US"/>
        </a:p>
      </dgm:t>
    </dgm:pt>
    <dgm:pt modelId="{665321E4-D0F9-4A6D-A0CE-9DF98A3E7428}" type="pres">
      <dgm:prSet presAssocID="{625476AB-6383-4728-8514-5C835FEFD783}" presName="Name0" presStyleCnt="0">
        <dgm:presLayoutVars>
          <dgm:dir/>
          <dgm:animLvl val="lvl"/>
          <dgm:resizeHandles val="exact"/>
        </dgm:presLayoutVars>
      </dgm:prSet>
      <dgm:spPr/>
    </dgm:pt>
    <dgm:pt modelId="{4C929D90-2393-4015-9956-AB34F9B45F32}" type="pres">
      <dgm:prSet presAssocID="{60796DF7-53B6-4A8B-9918-8257B7220B02}" presName="linNode" presStyleCnt="0"/>
      <dgm:spPr/>
    </dgm:pt>
    <dgm:pt modelId="{0EFDCCD2-B734-4711-83A7-C0E9FFAF1F8F}" type="pres">
      <dgm:prSet presAssocID="{60796DF7-53B6-4A8B-9918-8257B7220B02}" presName="parentText" presStyleLbl="node1" presStyleIdx="0" presStyleCnt="3">
        <dgm:presLayoutVars>
          <dgm:chMax val="1"/>
          <dgm:bulletEnabled val="1"/>
        </dgm:presLayoutVars>
      </dgm:prSet>
      <dgm:spPr/>
    </dgm:pt>
    <dgm:pt modelId="{EB15466C-2A92-45AF-9DEE-FCC609211851}" type="pres">
      <dgm:prSet presAssocID="{60796DF7-53B6-4A8B-9918-8257B7220B02}" presName="descendantText" presStyleLbl="alignAccFollowNode1" presStyleIdx="0" presStyleCnt="3">
        <dgm:presLayoutVars>
          <dgm:bulletEnabled val="1"/>
        </dgm:presLayoutVars>
      </dgm:prSet>
      <dgm:spPr/>
    </dgm:pt>
    <dgm:pt modelId="{D774EB4D-0C90-47E0-A51D-43C0620FE69F}" type="pres">
      <dgm:prSet presAssocID="{A25262BA-C421-4910-98FC-2BC9B6FA224D}" presName="sp" presStyleCnt="0"/>
      <dgm:spPr/>
    </dgm:pt>
    <dgm:pt modelId="{CBB6A9B7-2048-4005-9A18-F68BB3251D8C}" type="pres">
      <dgm:prSet presAssocID="{B9E9B4E2-9416-44C1-8F1B-771A9E0CB9AD}" presName="linNode" presStyleCnt="0"/>
      <dgm:spPr/>
    </dgm:pt>
    <dgm:pt modelId="{9D66F274-969E-4BD9-9DE1-8AF3E238DE59}" type="pres">
      <dgm:prSet presAssocID="{B9E9B4E2-9416-44C1-8F1B-771A9E0CB9AD}" presName="parentText" presStyleLbl="node1" presStyleIdx="1" presStyleCnt="3">
        <dgm:presLayoutVars>
          <dgm:chMax val="1"/>
          <dgm:bulletEnabled val="1"/>
        </dgm:presLayoutVars>
      </dgm:prSet>
      <dgm:spPr/>
    </dgm:pt>
    <dgm:pt modelId="{D6FAE2E3-120F-4952-83F8-DE2BD53E8087}" type="pres">
      <dgm:prSet presAssocID="{B9E9B4E2-9416-44C1-8F1B-771A9E0CB9AD}" presName="descendantText" presStyleLbl="alignAccFollowNode1" presStyleIdx="1" presStyleCnt="3">
        <dgm:presLayoutVars>
          <dgm:bulletEnabled val="1"/>
        </dgm:presLayoutVars>
      </dgm:prSet>
      <dgm:spPr/>
    </dgm:pt>
    <dgm:pt modelId="{38AC9800-83C7-42A3-9D62-132D45DE2B7C}" type="pres">
      <dgm:prSet presAssocID="{3D6B85E0-D661-4577-9D32-D6C062F1D293}" presName="sp" presStyleCnt="0"/>
      <dgm:spPr/>
    </dgm:pt>
    <dgm:pt modelId="{AF7D57A1-ABE4-4BAC-AEB9-01B07D73F3ED}" type="pres">
      <dgm:prSet presAssocID="{640A268A-A2B1-4A8D-89D9-50DB31B177C7}" presName="linNode" presStyleCnt="0"/>
      <dgm:spPr/>
    </dgm:pt>
    <dgm:pt modelId="{8CB24760-7762-4441-81F4-72C27C54CB00}" type="pres">
      <dgm:prSet presAssocID="{640A268A-A2B1-4A8D-89D9-50DB31B177C7}" presName="parentText" presStyleLbl="node1" presStyleIdx="2" presStyleCnt="3">
        <dgm:presLayoutVars>
          <dgm:chMax val="1"/>
          <dgm:bulletEnabled val="1"/>
        </dgm:presLayoutVars>
      </dgm:prSet>
      <dgm:spPr/>
    </dgm:pt>
    <dgm:pt modelId="{4425A71D-8304-4E9D-937D-5D9613CF553A}" type="pres">
      <dgm:prSet presAssocID="{640A268A-A2B1-4A8D-89D9-50DB31B177C7}" presName="descendantText" presStyleLbl="alignAccFollowNode1" presStyleIdx="2" presStyleCnt="3">
        <dgm:presLayoutVars>
          <dgm:bulletEnabled val="1"/>
        </dgm:presLayoutVars>
      </dgm:prSet>
      <dgm:spPr/>
    </dgm:pt>
  </dgm:ptLst>
  <dgm:cxnLst>
    <dgm:cxn modelId="{6EDDCA10-281F-42B6-9DC6-E6FB604AEF6E}" srcId="{60796DF7-53B6-4A8B-9918-8257B7220B02}" destId="{EDC61A39-7CA7-4653-8136-D17AF9FA0141}" srcOrd="0" destOrd="0" parTransId="{B853797C-563F-45AE-890E-9E5A1CC5359F}" sibTransId="{77DA3D5C-DD33-4F27-BC64-EEBF212BFFFD}"/>
    <dgm:cxn modelId="{B40CD612-CEC0-4317-A46D-4555F7592549}" type="presOf" srcId="{625476AB-6383-4728-8514-5C835FEFD783}" destId="{665321E4-D0F9-4A6D-A0CE-9DF98A3E7428}" srcOrd="0" destOrd="0" presId="urn:microsoft.com/office/officeart/2005/8/layout/vList5"/>
    <dgm:cxn modelId="{3AF6E520-C6EF-4199-9EBD-BF3CB67C89FE}" type="presOf" srcId="{640A268A-A2B1-4A8D-89D9-50DB31B177C7}" destId="{8CB24760-7762-4441-81F4-72C27C54CB00}" srcOrd="0" destOrd="0" presId="urn:microsoft.com/office/officeart/2005/8/layout/vList5"/>
    <dgm:cxn modelId="{000A6926-5772-4337-AA0B-9E439891E080}" srcId="{640A268A-A2B1-4A8D-89D9-50DB31B177C7}" destId="{804196E9-D5D5-4140-BD51-DB46734AB496}" srcOrd="0" destOrd="0" parTransId="{03618230-83A5-404E-8DB4-2AB5399AD652}" sibTransId="{08C0B1C4-A32F-473D-BFE2-EBFB61339854}"/>
    <dgm:cxn modelId="{D8FB8E3B-DE38-4B16-B14D-CAEC4CA4187B}" type="presOf" srcId="{B9E9B4E2-9416-44C1-8F1B-771A9E0CB9AD}" destId="{9D66F274-969E-4BD9-9DE1-8AF3E238DE59}" srcOrd="0" destOrd="0" presId="urn:microsoft.com/office/officeart/2005/8/layout/vList5"/>
    <dgm:cxn modelId="{A3888540-D119-4123-BD14-A03EA9ECBACA}" type="presOf" srcId="{60796DF7-53B6-4A8B-9918-8257B7220B02}" destId="{0EFDCCD2-B734-4711-83A7-C0E9FFAF1F8F}" srcOrd="0" destOrd="0" presId="urn:microsoft.com/office/officeart/2005/8/layout/vList5"/>
    <dgm:cxn modelId="{18C55263-05CC-4633-A44A-34641C7BE9DD}" srcId="{625476AB-6383-4728-8514-5C835FEFD783}" destId="{B9E9B4E2-9416-44C1-8F1B-771A9E0CB9AD}" srcOrd="1" destOrd="0" parTransId="{7DD0069A-F836-4F17-8D53-84920D835495}" sibTransId="{3D6B85E0-D661-4577-9D32-D6C062F1D293}"/>
    <dgm:cxn modelId="{C500B265-1A7B-4DE6-9C25-2FA462423E96}" type="presOf" srcId="{804196E9-D5D5-4140-BD51-DB46734AB496}" destId="{4425A71D-8304-4E9D-937D-5D9613CF553A}" srcOrd="0" destOrd="0" presId="urn:microsoft.com/office/officeart/2005/8/layout/vList5"/>
    <dgm:cxn modelId="{61990470-8483-4440-B587-EF9B39B60A05}" type="presOf" srcId="{EDC61A39-7CA7-4653-8136-D17AF9FA0141}" destId="{EB15466C-2A92-45AF-9DEE-FCC609211851}" srcOrd="0" destOrd="0" presId="urn:microsoft.com/office/officeart/2005/8/layout/vList5"/>
    <dgm:cxn modelId="{90162C76-B77D-4E90-A78D-596E06FA6692}" type="presOf" srcId="{B15E2895-3B20-4474-A603-FA7858FE0FAD}" destId="{D6FAE2E3-120F-4952-83F8-DE2BD53E8087}" srcOrd="0" destOrd="0" presId="urn:microsoft.com/office/officeart/2005/8/layout/vList5"/>
    <dgm:cxn modelId="{CA95F3C1-C0FB-45E6-B524-03454A396F44}" srcId="{B9E9B4E2-9416-44C1-8F1B-771A9E0CB9AD}" destId="{B15E2895-3B20-4474-A603-FA7858FE0FAD}" srcOrd="0" destOrd="0" parTransId="{9C65BD54-4DBD-49B3-8958-8D8E6BAD23B6}" sibTransId="{1383CF91-6CC5-4080-9560-D027360B9D17}"/>
    <dgm:cxn modelId="{DF30A5CF-618E-4D57-8C71-C25254CAB267}" srcId="{625476AB-6383-4728-8514-5C835FEFD783}" destId="{60796DF7-53B6-4A8B-9918-8257B7220B02}" srcOrd="0" destOrd="0" parTransId="{29A6CA09-C00C-4DB6-87C9-4511F60CAA9F}" sibTransId="{A25262BA-C421-4910-98FC-2BC9B6FA224D}"/>
    <dgm:cxn modelId="{F92E20F1-E8E7-4854-9084-57DE0BF2D97E}" srcId="{625476AB-6383-4728-8514-5C835FEFD783}" destId="{640A268A-A2B1-4A8D-89D9-50DB31B177C7}" srcOrd="2" destOrd="0" parTransId="{32C68EFC-9A84-4515-9F68-466DD85A28BC}" sibTransId="{4E3C2C8F-327B-40DF-93DF-BA4A0B40323D}"/>
    <dgm:cxn modelId="{CE497D23-5B32-4653-AE34-219189B2B8EC}" type="presParOf" srcId="{665321E4-D0F9-4A6D-A0CE-9DF98A3E7428}" destId="{4C929D90-2393-4015-9956-AB34F9B45F32}" srcOrd="0" destOrd="0" presId="urn:microsoft.com/office/officeart/2005/8/layout/vList5"/>
    <dgm:cxn modelId="{C59B7033-A3AF-4356-9D71-34032A378BCA}" type="presParOf" srcId="{4C929D90-2393-4015-9956-AB34F9B45F32}" destId="{0EFDCCD2-B734-4711-83A7-C0E9FFAF1F8F}" srcOrd="0" destOrd="0" presId="urn:microsoft.com/office/officeart/2005/8/layout/vList5"/>
    <dgm:cxn modelId="{FE634C9D-34CF-42E1-820F-7D92767714C0}" type="presParOf" srcId="{4C929D90-2393-4015-9956-AB34F9B45F32}" destId="{EB15466C-2A92-45AF-9DEE-FCC609211851}" srcOrd="1" destOrd="0" presId="urn:microsoft.com/office/officeart/2005/8/layout/vList5"/>
    <dgm:cxn modelId="{A9ECE3C9-76AA-4B69-B838-CF5F8B5F62F8}" type="presParOf" srcId="{665321E4-D0F9-4A6D-A0CE-9DF98A3E7428}" destId="{D774EB4D-0C90-47E0-A51D-43C0620FE69F}" srcOrd="1" destOrd="0" presId="urn:microsoft.com/office/officeart/2005/8/layout/vList5"/>
    <dgm:cxn modelId="{9121B4CB-ECE7-4953-8736-07E90C2BD9A2}" type="presParOf" srcId="{665321E4-D0F9-4A6D-A0CE-9DF98A3E7428}" destId="{CBB6A9B7-2048-4005-9A18-F68BB3251D8C}" srcOrd="2" destOrd="0" presId="urn:microsoft.com/office/officeart/2005/8/layout/vList5"/>
    <dgm:cxn modelId="{F5897759-C270-421C-8BCD-84A37EF47F0B}" type="presParOf" srcId="{CBB6A9B7-2048-4005-9A18-F68BB3251D8C}" destId="{9D66F274-969E-4BD9-9DE1-8AF3E238DE59}" srcOrd="0" destOrd="0" presId="urn:microsoft.com/office/officeart/2005/8/layout/vList5"/>
    <dgm:cxn modelId="{ABD465CB-3D5A-4F82-AE28-D072684D4541}" type="presParOf" srcId="{CBB6A9B7-2048-4005-9A18-F68BB3251D8C}" destId="{D6FAE2E3-120F-4952-83F8-DE2BD53E8087}" srcOrd="1" destOrd="0" presId="urn:microsoft.com/office/officeart/2005/8/layout/vList5"/>
    <dgm:cxn modelId="{7CB83203-ECDF-4D53-83A4-CB68DE45AF91}" type="presParOf" srcId="{665321E4-D0F9-4A6D-A0CE-9DF98A3E7428}" destId="{38AC9800-83C7-42A3-9D62-132D45DE2B7C}" srcOrd="3" destOrd="0" presId="urn:microsoft.com/office/officeart/2005/8/layout/vList5"/>
    <dgm:cxn modelId="{8FFC27BC-249A-4B99-976B-2F69C1CCC7D8}" type="presParOf" srcId="{665321E4-D0F9-4A6D-A0CE-9DF98A3E7428}" destId="{AF7D57A1-ABE4-4BAC-AEB9-01B07D73F3ED}" srcOrd="4" destOrd="0" presId="urn:microsoft.com/office/officeart/2005/8/layout/vList5"/>
    <dgm:cxn modelId="{6B399FEC-0791-46CF-8D10-1174391790AA}" type="presParOf" srcId="{AF7D57A1-ABE4-4BAC-AEB9-01B07D73F3ED}" destId="{8CB24760-7762-4441-81F4-72C27C54CB00}" srcOrd="0" destOrd="0" presId="urn:microsoft.com/office/officeart/2005/8/layout/vList5"/>
    <dgm:cxn modelId="{73807981-5237-4BCE-814A-8BF1F0D36736}" type="presParOf" srcId="{AF7D57A1-ABE4-4BAC-AEB9-01B07D73F3ED}" destId="{4425A71D-8304-4E9D-937D-5D9613CF553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16C7F-23CF-4686-8839-159763B472D9}"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2AF3CAA0-F84E-43D2-8DEB-BAAC8094CBFA}">
      <dgm:prSet/>
      <dgm:spPr/>
      <dgm:t>
        <a:bodyPr/>
        <a:lstStyle/>
        <a:p>
          <a:pPr>
            <a:defRPr cap="all"/>
          </a:pPr>
          <a:r>
            <a:rPr lang="en-IN" dirty="0"/>
            <a:t>IAM Access Control</a:t>
          </a:r>
          <a:endParaRPr lang="en-US" dirty="0"/>
        </a:p>
      </dgm:t>
    </dgm:pt>
    <dgm:pt modelId="{E598360F-5995-44EB-A648-4F57ADE33132}" type="parTrans" cxnId="{E0A01117-A8B9-4C9C-9CF2-16D77ABBBD25}">
      <dgm:prSet/>
      <dgm:spPr/>
      <dgm:t>
        <a:bodyPr/>
        <a:lstStyle/>
        <a:p>
          <a:endParaRPr lang="en-US"/>
        </a:p>
      </dgm:t>
    </dgm:pt>
    <dgm:pt modelId="{47AB8538-BE3F-4509-9C49-F07A0D47FAE3}" type="sibTrans" cxnId="{E0A01117-A8B9-4C9C-9CF2-16D77ABBBD25}">
      <dgm:prSet/>
      <dgm:spPr/>
      <dgm:t>
        <a:bodyPr/>
        <a:lstStyle/>
        <a:p>
          <a:endParaRPr lang="en-US"/>
        </a:p>
      </dgm:t>
    </dgm:pt>
    <dgm:pt modelId="{62374D21-4885-4843-9AE2-68DFDF4C8D74}">
      <dgm:prSet/>
      <dgm:spPr/>
      <dgm:t>
        <a:bodyPr/>
        <a:lstStyle/>
        <a:p>
          <a:pPr>
            <a:defRPr cap="all"/>
          </a:pPr>
          <a:r>
            <a:rPr lang="en-IN" dirty="0"/>
            <a:t>VPC Implementation</a:t>
          </a:r>
          <a:endParaRPr lang="en-US" dirty="0"/>
        </a:p>
      </dgm:t>
    </dgm:pt>
    <dgm:pt modelId="{60F51610-558C-4733-B0FF-41C31916007E}" type="parTrans" cxnId="{64489BAF-E9AE-447A-8062-646364B0DB0D}">
      <dgm:prSet/>
      <dgm:spPr/>
      <dgm:t>
        <a:bodyPr/>
        <a:lstStyle/>
        <a:p>
          <a:endParaRPr lang="en-US"/>
        </a:p>
      </dgm:t>
    </dgm:pt>
    <dgm:pt modelId="{0BA551B7-4D70-4DE6-8D0B-D66D2E23758D}" type="sibTrans" cxnId="{64489BAF-E9AE-447A-8062-646364B0DB0D}">
      <dgm:prSet/>
      <dgm:spPr/>
      <dgm:t>
        <a:bodyPr/>
        <a:lstStyle/>
        <a:p>
          <a:endParaRPr lang="en-US"/>
        </a:p>
      </dgm:t>
    </dgm:pt>
    <dgm:pt modelId="{45EB37D5-2336-4AE6-819A-2825CF386A80}">
      <dgm:prSet/>
      <dgm:spPr/>
      <dgm:t>
        <a:bodyPr/>
        <a:lstStyle/>
        <a:p>
          <a:pPr>
            <a:defRPr cap="all"/>
          </a:pPr>
          <a:r>
            <a:rPr lang="en-IN" dirty="0"/>
            <a:t>Firewall</a:t>
          </a:r>
          <a:endParaRPr lang="en-US" dirty="0"/>
        </a:p>
      </dgm:t>
    </dgm:pt>
    <dgm:pt modelId="{6DF866BE-DC0F-40D1-AA89-55A4819D0589}" type="parTrans" cxnId="{B7CF3C97-4CB7-4CFE-8AF7-1B519873EE96}">
      <dgm:prSet/>
      <dgm:spPr/>
      <dgm:t>
        <a:bodyPr/>
        <a:lstStyle/>
        <a:p>
          <a:endParaRPr lang="en-US"/>
        </a:p>
      </dgm:t>
    </dgm:pt>
    <dgm:pt modelId="{229FFEC3-AD9D-4BAA-88C3-A277FA9FA9A1}" type="sibTrans" cxnId="{B7CF3C97-4CB7-4CFE-8AF7-1B519873EE96}">
      <dgm:prSet/>
      <dgm:spPr/>
      <dgm:t>
        <a:bodyPr/>
        <a:lstStyle/>
        <a:p>
          <a:endParaRPr lang="en-US"/>
        </a:p>
      </dgm:t>
    </dgm:pt>
    <dgm:pt modelId="{0D71B1CF-F81F-41BE-99B4-144F99DF5B79}">
      <dgm:prSet/>
      <dgm:spPr/>
      <dgm:t>
        <a:bodyPr/>
        <a:lstStyle/>
        <a:p>
          <a:pPr>
            <a:defRPr cap="all"/>
          </a:pPr>
          <a:r>
            <a:rPr lang="en-IN" dirty="0"/>
            <a:t>Authentication via Login Credentials</a:t>
          </a:r>
          <a:endParaRPr lang="en-US" dirty="0"/>
        </a:p>
      </dgm:t>
    </dgm:pt>
    <dgm:pt modelId="{6E13B474-04F0-4632-823E-45147CD29C7B}" type="parTrans" cxnId="{F8951139-0C1A-4BDD-AAB9-DD411D38CA70}">
      <dgm:prSet/>
      <dgm:spPr/>
      <dgm:t>
        <a:bodyPr/>
        <a:lstStyle/>
        <a:p>
          <a:endParaRPr lang="en-US"/>
        </a:p>
      </dgm:t>
    </dgm:pt>
    <dgm:pt modelId="{42CC8FEB-6A7E-43F8-B346-32CBAB7735AF}" type="sibTrans" cxnId="{F8951139-0C1A-4BDD-AAB9-DD411D38CA70}">
      <dgm:prSet/>
      <dgm:spPr/>
      <dgm:t>
        <a:bodyPr/>
        <a:lstStyle/>
        <a:p>
          <a:endParaRPr lang="en-US"/>
        </a:p>
      </dgm:t>
    </dgm:pt>
    <dgm:pt modelId="{52B49086-A314-46D5-9904-545DC24A0947}" type="pres">
      <dgm:prSet presAssocID="{F6916C7F-23CF-4686-8839-159763B472D9}" presName="root" presStyleCnt="0">
        <dgm:presLayoutVars>
          <dgm:dir/>
          <dgm:resizeHandles val="exact"/>
        </dgm:presLayoutVars>
      </dgm:prSet>
      <dgm:spPr/>
    </dgm:pt>
    <dgm:pt modelId="{D26F2E79-F64B-4F13-B630-603CE7C6646D}" type="pres">
      <dgm:prSet presAssocID="{2AF3CAA0-F84E-43D2-8DEB-BAAC8094CBFA}" presName="compNode" presStyleCnt="0"/>
      <dgm:spPr/>
    </dgm:pt>
    <dgm:pt modelId="{817ABB47-A29F-4CDC-9148-1AD3008C98E8}" type="pres">
      <dgm:prSet presAssocID="{2AF3CAA0-F84E-43D2-8DEB-BAAC8094CBFA}" presName="iconBgRect" presStyleLbl="bgShp" presStyleIdx="0" presStyleCnt="4"/>
      <dgm:spPr>
        <a:prstGeom prst="round2DiagRect">
          <a:avLst>
            <a:gd name="adj1" fmla="val 29727"/>
            <a:gd name="adj2" fmla="val 0"/>
          </a:avLst>
        </a:prstGeom>
      </dgm:spPr>
    </dgm:pt>
    <dgm:pt modelId="{A8FF5167-8F66-4F9B-A227-E4A0885EF744}" type="pres">
      <dgm:prSet presAssocID="{2AF3CAA0-F84E-43D2-8DEB-BAAC8094CB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DCC4A70-0A0D-453D-81E8-A4BC4B853F7A}" type="pres">
      <dgm:prSet presAssocID="{2AF3CAA0-F84E-43D2-8DEB-BAAC8094CBFA}" presName="spaceRect" presStyleCnt="0"/>
      <dgm:spPr/>
    </dgm:pt>
    <dgm:pt modelId="{22F7B4A9-0F4C-4100-B02E-E66E326C0AA0}" type="pres">
      <dgm:prSet presAssocID="{2AF3CAA0-F84E-43D2-8DEB-BAAC8094CBFA}" presName="textRect" presStyleLbl="revTx" presStyleIdx="0" presStyleCnt="4">
        <dgm:presLayoutVars>
          <dgm:chMax val="1"/>
          <dgm:chPref val="1"/>
        </dgm:presLayoutVars>
      </dgm:prSet>
      <dgm:spPr/>
    </dgm:pt>
    <dgm:pt modelId="{A971441F-3C04-4B65-A0AC-C9A5CC5990CF}" type="pres">
      <dgm:prSet presAssocID="{47AB8538-BE3F-4509-9C49-F07A0D47FAE3}" presName="sibTrans" presStyleCnt="0"/>
      <dgm:spPr/>
    </dgm:pt>
    <dgm:pt modelId="{565C84BF-F32A-4146-A72A-72240979C418}" type="pres">
      <dgm:prSet presAssocID="{62374D21-4885-4843-9AE2-68DFDF4C8D74}" presName="compNode" presStyleCnt="0"/>
      <dgm:spPr/>
    </dgm:pt>
    <dgm:pt modelId="{69B3C951-54E2-44D3-B608-741A4CF20E6D}" type="pres">
      <dgm:prSet presAssocID="{62374D21-4885-4843-9AE2-68DFDF4C8D74}" presName="iconBgRect" presStyleLbl="bgShp" presStyleIdx="1" presStyleCnt="4"/>
      <dgm:spPr>
        <a:prstGeom prst="round2DiagRect">
          <a:avLst>
            <a:gd name="adj1" fmla="val 29727"/>
            <a:gd name="adj2" fmla="val 0"/>
          </a:avLst>
        </a:prstGeom>
      </dgm:spPr>
    </dgm:pt>
    <dgm:pt modelId="{51024306-0E64-4C95-8985-4EB90EDE55A0}" type="pres">
      <dgm:prSet presAssocID="{62374D21-4885-4843-9AE2-68DFDF4C8D7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2F98AFF0-F777-4E6F-9670-0351DB0BA26C}" type="pres">
      <dgm:prSet presAssocID="{62374D21-4885-4843-9AE2-68DFDF4C8D74}" presName="spaceRect" presStyleCnt="0"/>
      <dgm:spPr/>
    </dgm:pt>
    <dgm:pt modelId="{6B272882-3516-45D0-8DBE-DB1AABDD6180}" type="pres">
      <dgm:prSet presAssocID="{62374D21-4885-4843-9AE2-68DFDF4C8D74}" presName="textRect" presStyleLbl="revTx" presStyleIdx="1" presStyleCnt="4">
        <dgm:presLayoutVars>
          <dgm:chMax val="1"/>
          <dgm:chPref val="1"/>
        </dgm:presLayoutVars>
      </dgm:prSet>
      <dgm:spPr/>
    </dgm:pt>
    <dgm:pt modelId="{A4800439-D28B-42F0-9F36-34D845D7C01E}" type="pres">
      <dgm:prSet presAssocID="{0BA551B7-4D70-4DE6-8D0B-D66D2E23758D}" presName="sibTrans" presStyleCnt="0"/>
      <dgm:spPr/>
    </dgm:pt>
    <dgm:pt modelId="{AB26FF8B-9B1D-4AE4-979B-C6406595360F}" type="pres">
      <dgm:prSet presAssocID="{45EB37D5-2336-4AE6-819A-2825CF386A80}" presName="compNode" presStyleCnt="0"/>
      <dgm:spPr/>
    </dgm:pt>
    <dgm:pt modelId="{44CD9B15-615F-4BBD-9B67-E53AEBAB8C6D}" type="pres">
      <dgm:prSet presAssocID="{45EB37D5-2336-4AE6-819A-2825CF386A80}" presName="iconBgRect" presStyleLbl="bgShp" presStyleIdx="2" presStyleCnt="4"/>
      <dgm:spPr>
        <a:prstGeom prst="round2DiagRect">
          <a:avLst>
            <a:gd name="adj1" fmla="val 29727"/>
            <a:gd name="adj2" fmla="val 0"/>
          </a:avLst>
        </a:prstGeom>
      </dgm:spPr>
    </dgm:pt>
    <dgm:pt modelId="{B7FED877-D526-4DF3-AE24-C76D4501243B}" type="pres">
      <dgm:prSet presAssocID="{45EB37D5-2336-4AE6-819A-2825CF386A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00FC76B-63D3-49AC-959F-11AF19B54907}" type="pres">
      <dgm:prSet presAssocID="{45EB37D5-2336-4AE6-819A-2825CF386A80}" presName="spaceRect" presStyleCnt="0"/>
      <dgm:spPr/>
    </dgm:pt>
    <dgm:pt modelId="{437C0C75-A047-4368-A89B-7F4202EECB42}" type="pres">
      <dgm:prSet presAssocID="{45EB37D5-2336-4AE6-819A-2825CF386A80}" presName="textRect" presStyleLbl="revTx" presStyleIdx="2" presStyleCnt="4">
        <dgm:presLayoutVars>
          <dgm:chMax val="1"/>
          <dgm:chPref val="1"/>
        </dgm:presLayoutVars>
      </dgm:prSet>
      <dgm:spPr/>
    </dgm:pt>
    <dgm:pt modelId="{4599643A-D6D6-4AA0-BAA3-FEF9C56B7537}" type="pres">
      <dgm:prSet presAssocID="{229FFEC3-AD9D-4BAA-88C3-A277FA9FA9A1}" presName="sibTrans" presStyleCnt="0"/>
      <dgm:spPr/>
    </dgm:pt>
    <dgm:pt modelId="{CC4D6F1C-861C-4C49-ABFD-C77ECACA667A}" type="pres">
      <dgm:prSet presAssocID="{0D71B1CF-F81F-41BE-99B4-144F99DF5B79}" presName="compNode" presStyleCnt="0"/>
      <dgm:spPr/>
    </dgm:pt>
    <dgm:pt modelId="{C1456178-561E-481E-8ED5-ACE5C82991B0}" type="pres">
      <dgm:prSet presAssocID="{0D71B1CF-F81F-41BE-99B4-144F99DF5B79}" presName="iconBgRect" presStyleLbl="bgShp" presStyleIdx="3" presStyleCnt="4"/>
      <dgm:spPr>
        <a:prstGeom prst="round2DiagRect">
          <a:avLst>
            <a:gd name="adj1" fmla="val 29727"/>
            <a:gd name="adj2" fmla="val 0"/>
          </a:avLst>
        </a:prstGeom>
      </dgm:spPr>
    </dgm:pt>
    <dgm:pt modelId="{E27835ED-3983-4D02-9D6F-FD6DC58D1EC0}" type="pres">
      <dgm:prSet presAssocID="{0D71B1CF-F81F-41BE-99B4-144F99DF5B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nlock"/>
        </a:ext>
      </dgm:extLst>
    </dgm:pt>
    <dgm:pt modelId="{98E063CB-4366-4111-B86F-9E757F483F50}" type="pres">
      <dgm:prSet presAssocID="{0D71B1CF-F81F-41BE-99B4-144F99DF5B79}" presName="spaceRect" presStyleCnt="0"/>
      <dgm:spPr/>
    </dgm:pt>
    <dgm:pt modelId="{623A6C54-0433-43FF-9B9E-43131645C2B7}" type="pres">
      <dgm:prSet presAssocID="{0D71B1CF-F81F-41BE-99B4-144F99DF5B79}" presName="textRect" presStyleLbl="revTx" presStyleIdx="3" presStyleCnt="4">
        <dgm:presLayoutVars>
          <dgm:chMax val="1"/>
          <dgm:chPref val="1"/>
        </dgm:presLayoutVars>
      </dgm:prSet>
      <dgm:spPr/>
    </dgm:pt>
  </dgm:ptLst>
  <dgm:cxnLst>
    <dgm:cxn modelId="{E0A01117-A8B9-4C9C-9CF2-16D77ABBBD25}" srcId="{F6916C7F-23CF-4686-8839-159763B472D9}" destId="{2AF3CAA0-F84E-43D2-8DEB-BAAC8094CBFA}" srcOrd="0" destOrd="0" parTransId="{E598360F-5995-44EB-A648-4F57ADE33132}" sibTransId="{47AB8538-BE3F-4509-9C49-F07A0D47FAE3}"/>
    <dgm:cxn modelId="{DFDEB926-B1BF-403D-9A19-1EC66DEC664F}" type="presOf" srcId="{45EB37D5-2336-4AE6-819A-2825CF386A80}" destId="{437C0C75-A047-4368-A89B-7F4202EECB42}" srcOrd="0" destOrd="0" presId="urn:microsoft.com/office/officeart/2018/5/layout/IconLeafLabelList"/>
    <dgm:cxn modelId="{0E0F9C2B-4BFF-49C8-A07C-6BA16429DACE}" type="presOf" srcId="{F6916C7F-23CF-4686-8839-159763B472D9}" destId="{52B49086-A314-46D5-9904-545DC24A0947}" srcOrd="0" destOrd="0" presId="urn:microsoft.com/office/officeart/2018/5/layout/IconLeafLabelList"/>
    <dgm:cxn modelId="{1593A235-C7FD-4591-AAC6-01EA21EF407B}" type="presOf" srcId="{0D71B1CF-F81F-41BE-99B4-144F99DF5B79}" destId="{623A6C54-0433-43FF-9B9E-43131645C2B7}" srcOrd="0" destOrd="0" presId="urn:microsoft.com/office/officeart/2018/5/layout/IconLeafLabelList"/>
    <dgm:cxn modelId="{F8951139-0C1A-4BDD-AAB9-DD411D38CA70}" srcId="{F6916C7F-23CF-4686-8839-159763B472D9}" destId="{0D71B1CF-F81F-41BE-99B4-144F99DF5B79}" srcOrd="3" destOrd="0" parTransId="{6E13B474-04F0-4632-823E-45147CD29C7B}" sibTransId="{42CC8FEB-6A7E-43F8-B346-32CBAB7735AF}"/>
    <dgm:cxn modelId="{C497A98F-AB0F-4C6F-9828-198FCB9CC3A5}" type="presOf" srcId="{2AF3CAA0-F84E-43D2-8DEB-BAAC8094CBFA}" destId="{22F7B4A9-0F4C-4100-B02E-E66E326C0AA0}" srcOrd="0" destOrd="0" presId="urn:microsoft.com/office/officeart/2018/5/layout/IconLeafLabelList"/>
    <dgm:cxn modelId="{7FA8EF93-EF1C-4586-B63F-B4EAD9247F98}" type="presOf" srcId="{62374D21-4885-4843-9AE2-68DFDF4C8D74}" destId="{6B272882-3516-45D0-8DBE-DB1AABDD6180}" srcOrd="0" destOrd="0" presId="urn:microsoft.com/office/officeart/2018/5/layout/IconLeafLabelList"/>
    <dgm:cxn modelId="{B7CF3C97-4CB7-4CFE-8AF7-1B519873EE96}" srcId="{F6916C7F-23CF-4686-8839-159763B472D9}" destId="{45EB37D5-2336-4AE6-819A-2825CF386A80}" srcOrd="2" destOrd="0" parTransId="{6DF866BE-DC0F-40D1-AA89-55A4819D0589}" sibTransId="{229FFEC3-AD9D-4BAA-88C3-A277FA9FA9A1}"/>
    <dgm:cxn modelId="{64489BAF-E9AE-447A-8062-646364B0DB0D}" srcId="{F6916C7F-23CF-4686-8839-159763B472D9}" destId="{62374D21-4885-4843-9AE2-68DFDF4C8D74}" srcOrd="1" destOrd="0" parTransId="{60F51610-558C-4733-B0FF-41C31916007E}" sibTransId="{0BA551B7-4D70-4DE6-8D0B-D66D2E23758D}"/>
    <dgm:cxn modelId="{4221AC4B-3086-4939-AE90-6D0CA9755A2C}" type="presParOf" srcId="{52B49086-A314-46D5-9904-545DC24A0947}" destId="{D26F2E79-F64B-4F13-B630-603CE7C6646D}" srcOrd="0" destOrd="0" presId="urn:microsoft.com/office/officeart/2018/5/layout/IconLeafLabelList"/>
    <dgm:cxn modelId="{7F4DF745-6FB8-4E7D-A05C-0D486D9C4DB6}" type="presParOf" srcId="{D26F2E79-F64B-4F13-B630-603CE7C6646D}" destId="{817ABB47-A29F-4CDC-9148-1AD3008C98E8}" srcOrd="0" destOrd="0" presId="urn:microsoft.com/office/officeart/2018/5/layout/IconLeafLabelList"/>
    <dgm:cxn modelId="{8E254142-2510-4921-B5A1-F129CE950573}" type="presParOf" srcId="{D26F2E79-F64B-4F13-B630-603CE7C6646D}" destId="{A8FF5167-8F66-4F9B-A227-E4A0885EF744}" srcOrd="1" destOrd="0" presId="urn:microsoft.com/office/officeart/2018/5/layout/IconLeafLabelList"/>
    <dgm:cxn modelId="{D2796187-2E3E-4EE7-BA5E-B8935580B9C1}" type="presParOf" srcId="{D26F2E79-F64B-4F13-B630-603CE7C6646D}" destId="{9DCC4A70-0A0D-453D-81E8-A4BC4B853F7A}" srcOrd="2" destOrd="0" presId="urn:microsoft.com/office/officeart/2018/5/layout/IconLeafLabelList"/>
    <dgm:cxn modelId="{22D6041D-9A9B-472C-90ED-69C541A82173}" type="presParOf" srcId="{D26F2E79-F64B-4F13-B630-603CE7C6646D}" destId="{22F7B4A9-0F4C-4100-B02E-E66E326C0AA0}" srcOrd="3" destOrd="0" presId="urn:microsoft.com/office/officeart/2018/5/layout/IconLeafLabelList"/>
    <dgm:cxn modelId="{603F1900-7508-4D74-8B61-FFEE840628BF}" type="presParOf" srcId="{52B49086-A314-46D5-9904-545DC24A0947}" destId="{A971441F-3C04-4B65-A0AC-C9A5CC5990CF}" srcOrd="1" destOrd="0" presId="urn:microsoft.com/office/officeart/2018/5/layout/IconLeafLabelList"/>
    <dgm:cxn modelId="{9F53AC6E-F1F7-4A5F-8AE3-5F98FDAE1C8A}" type="presParOf" srcId="{52B49086-A314-46D5-9904-545DC24A0947}" destId="{565C84BF-F32A-4146-A72A-72240979C418}" srcOrd="2" destOrd="0" presId="urn:microsoft.com/office/officeart/2018/5/layout/IconLeafLabelList"/>
    <dgm:cxn modelId="{B88B57BE-9AD6-4484-8BCF-4BD0B70DF482}" type="presParOf" srcId="{565C84BF-F32A-4146-A72A-72240979C418}" destId="{69B3C951-54E2-44D3-B608-741A4CF20E6D}" srcOrd="0" destOrd="0" presId="urn:microsoft.com/office/officeart/2018/5/layout/IconLeafLabelList"/>
    <dgm:cxn modelId="{227D6F8B-47AA-4F70-9287-1A7FD642A989}" type="presParOf" srcId="{565C84BF-F32A-4146-A72A-72240979C418}" destId="{51024306-0E64-4C95-8985-4EB90EDE55A0}" srcOrd="1" destOrd="0" presId="urn:microsoft.com/office/officeart/2018/5/layout/IconLeafLabelList"/>
    <dgm:cxn modelId="{F47A846D-9ADE-47C1-995B-2FE9E8948F22}" type="presParOf" srcId="{565C84BF-F32A-4146-A72A-72240979C418}" destId="{2F98AFF0-F777-4E6F-9670-0351DB0BA26C}" srcOrd="2" destOrd="0" presId="urn:microsoft.com/office/officeart/2018/5/layout/IconLeafLabelList"/>
    <dgm:cxn modelId="{A4857269-3AB8-4D32-8753-DA65535653DD}" type="presParOf" srcId="{565C84BF-F32A-4146-A72A-72240979C418}" destId="{6B272882-3516-45D0-8DBE-DB1AABDD6180}" srcOrd="3" destOrd="0" presId="urn:microsoft.com/office/officeart/2018/5/layout/IconLeafLabelList"/>
    <dgm:cxn modelId="{A0DFD960-8F07-42BE-871A-2309B3A5CFC6}" type="presParOf" srcId="{52B49086-A314-46D5-9904-545DC24A0947}" destId="{A4800439-D28B-42F0-9F36-34D845D7C01E}" srcOrd="3" destOrd="0" presId="urn:microsoft.com/office/officeart/2018/5/layout/IconLeafLabelList"/>
    <dgm:cxn modelId="{48184EA0-11FF-4440-ADC6-129D6847E528}" type="presParOf" srcId="{52B49086-A314-46D5-9904-545DC24A0947}" destId="{AB26FF8B-9B1D-4AE4-979B-C6406595360F}" srcOrd="4" destOrd="0" presId="urn:microsoft.com/office/officeart/2018/5/layout/IconLeafLabelList"/>
    <dgm:cxn modelId="{17B9E701-21C2-4581-B97E-7E9107A8CD63}" type="presParOf" srcId="{AB26FF8B-9B1D-4AE4-979B-C6406595360F}" destId="{44CD9B15-615F-4BBD-9B67-E53AEBAB8C6D}" srcOrd="0" destOrd="0" presId="urn:microsoft.com/office/officeart/2018/5/layout/IconLeafLabelList"/>
    <dgm:cxn modelId="{BCAE1B0F-F9FA-4832-8492-1E768E05D244}" type="presParOf" srcId="{AB26FF8B-9B1D-4AE4-979B-C6406595360F}" destId="{B7FED877-D526-4DF3-AE24-C76D4501243B}" srcOrd="1" destOrd="0" presId="urn:microsoft.com/office/officeart/2018/5/layout/IconLeafLabelList"/>
    <dgm:cxn modelId="{72C932F3-7E37-4C7A-A841-82B3CF27A6F9}" type="presParOf" srcId="{AB26FF8B-9B1D-4AE4-979B-C6406595360F}" destId="{200FC76B-63D3-49AC-959F-11AF19B54907}" srcOrd="2" destOrd="0" presId="urn:microsoft.com/office/officeart/2018/5/layout/IconLeafLabelList"/>
    <dgm:cxn modelId="{F3EF3BF5-0792-4A05-8413-515D2306A565}" type="presParOf" srcId="{AB26FF8B-9B1D-4AE4-979B-C6406595360F}" destId="{437C0C75-A047-4368-A89B-7F4202EECB42}" srcOrd="3" destOrd="0" presId="urn:microsoft.com/office/officeart/2018/5/layout/IconLeafLabelList"/>
    <dgm:cxn modelId="{2AB75FAF-9278-48BC-AA3A-B712FB63CC48}" type="presParOf" srcId="{52B49086-A314-46D5-9904-545DC24A0947}" destId="{4599643A-D6D6-4AA0-BAA3-FEF9C56B7537}" srcOrd="5" destOrd="0" presId="urn:microsoft.com/office/officeart/2018/5/layout/IconLeafLabelList"/>
    <dgm:cxn modelId="{5ABA4C2F-411F-45AD-AE5F-E66E4F9456C8}" type="presParOf" srcId="{52B49086-A314-46D5-9904-545DC24A0947}" destId="{CC4D6F1C-861C-4C49-ABFD-C77ECACA667A}" srcOrd="6" destOrd="0" presId="urn:microsoft.com/office/officeart/2018/5/layout/IconLeafLabelList"/>
    <dgm:cxn modelId="{411E54AB-060D-4FA2-8B7D-B5E4AC720668}" type="presParOf" srcId="{CC4D6F1C-861C-4C49-ABFD-C77ECACA667A}" destId="{C1456178-561E-481E-8ED5-ACE5C82991B0}" srcOrd="0" destOrd="0" presId="urn:microsoft.com/office/officeart/2018/5/layout/IconLeafLabelList"/>
    <dgm:cxn modelId="{6CA02310-A13D-461D-A0D4-2D212E1A2D2E}" type="presParOf" srcId="{CC4D6F1C-861C-4C49-ABFD-C77ECACA667A}" destId="{E27835ED-3983-4D02-9D6F-FD6DC58D1EC0}" srcOrd="1" destOrd="0" presId="urn:microsoft.com/office/officeart/2018/5/layout/IconLeafLabelList"/>
    <dgm:cxn modelId="{E2E3DEB3-8776-4FF7-9FF2-8967F2045982}" type="presParOf" srcId="{CC4D6F1C-861C-4C49-ABFD-C77ECACA667A}" destId="{98E063CB-4366-4111-B86F-9E757F483F50}" srcOrd="2" destOrd="0" presId="urn:microsoft.com/office/officeart/2018/5/layout/IconLeafLabelList"/>
    <dgm:cxn modelId="{22029616-22F5-421C-9183-0DF0F4E702EF}" type="presParOf" srcId="{CC4D6F1C-861C-4C49-ABFD-C77ECACA667A}" destId="{623A6C54-0433-43FF-9B9E-43131645C2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5466C-2A92-45AF-9DEE-FCC609211851}">
      <dsp:nvSpPr>
        <dsp:cNvPr id="0" name=""/>
        <dsp:cNvSpPr/>
      </dsp:nvSpPr>
      <dsp:spPr>
        <a:xfrm rot="5400000">
          <a:off x="6477512" y="-2732100"/>
          <a:ext cx="807304" cy="6476390"/>
        </a:xfrm>
        <a:prstGeom prst="round2Same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A cluster endpoint is an endpoint for an Aurora DB cluster that connects to the current primary DB instance for that DB cluster. Each Aurora DB cluster has a cluster endpoint and one primary DB instance.</a:t>
          </a:r>
          <a:endParaRPr lang="en-US" sz="1500" kern="1200" dirty="0"/>
        </a:p>
      </dsp:txBody>
      <dsp:txXfrm rot="-5400000">
        <a:off x="3642970" y="141851"/>
        <a:ext cx="6436981" cy="728486"/>
      </dsp:txXfrm>
    </dsp:sp>
    <dsp:sp modelId="{0EFDCCD2-B734-4711-83A7-C0E9FFAF1F8F}">
      <dsp:nvSpPr>
        <dsp:cNvPr id="0" name=""/>
        <dsp:cNvSpPr/>
      </dsp:nvSpPr>
      <dsp:spPr>
        <a:xfrm>
          <a:off x="0" y="1528"/>
          <a:ext cx="3642969" cy="10091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b="1" kern="1200" dirty="0"/>
            <a:t>Cluster endpoint:</a:t>
          </a:r>
          <a:endParaRPr lang="en-US" sz="3300" kern="1200" dirty="0"/>
        </a:p>
      </dsp:txBody>
      <dsp:txXfrm>
        <a:off x="49262" y="50790"/>
        <a:ext cx="3544445" cy="910606"/>
      </dsp:txXfrm>
    </dsp:sp>
    <dsp:sp modelId="{D6FAE2E3-120F-4952-83F8-DE2BD53E8087}">
      <dsp:nvSpPr>
        <dsp:cNvPr id="0" name=""/>
        <dsp:cNvSpPr/>
      </dsp:nvSpPr>
      <dsp:spPr>
        <a:xfrm rot="5400000">
          <a:off x="6477512" y="-1672513"/>
          <a:ext cx="807304" cy="6476390"/>
        </a:xfrm>
        <a:prstGeom prst="round2Same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A reader endpoint is an endpoint for an Aurora DB cluster that connects to one of the available Aurora Replicas for that DB cluster. Each Aurora DB cluster has a reader endpoint.</a:t>
          </a:r>
          <a:endParaRPr lang="en-US" sz="1500" kern="1200" dirty="0"/>
        </a:p>
      </dsp:txBody>
      <dsp:txXfrm rot="-5400000">
        <a:off x="3642970" y="1201438"/>
        <a:ext cx="6436981" cy="728486"/>
      </dsp:txXfrm>
    </dsp:sp>
    <dsp:sp modelId="{9D66F274-969E-4BD9-9DE1-8AF3E238DE59}">
      <dsp:nvSpPr>
        <dsp:cNvPr id="0" name=""/>
        <dsp:cNvSpPr/>
      </dsp:nvSpPr>
      <dsp:spPr>
        <a:xfrm>
          <a:off x="0" y="1061116"/>
          <a:ext cx="3642969" cy="10091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b="1" kern="1200" dirty="0"/>
            <a:t>Reader endpoint:</a:t>
          </a:r>
          <a:endParaRPr lang="en-US" sz="3300" kern="1200" dirty="0"/>
        </a:p>
      </dsp:txBody>
      <dsp:txXfrm>
        <a:off x="49262" y="1110378"/>
        <a:ext cx="3544445" cy="910606"/>
      </dsp:txXfrm>
    </dsp:sp>
    <dsp:sp modelId="{4425A71D-8304-4E9D-937D-5D9613CF553A}">
      <dsp:nvSpPr>
        <dsp:cNvPr id="0" name=""/>
        <dsp:cNvSpPr/>
      </dsp:nvSpPr>
      <dsp:spPr>
        <a:xfrm rot="5400000">
          <a:off x="6477512" y="-612925"/>
          <a:ext cx="807304" cy="6476390"/>
        </a:xfrm>
        <a:prstGeom prst="round2Same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An instance endpoint is an endpoint for a DB instance in an Aurora DB cluster that connects to that specific DB instance. Each DB instance in a DB cluster, regardless of instance type, has its own unique instance endpoint.</a:t>
          </a:r>
          <a:endParaRPr lang="en-US" sz="1500" kern="1200" dirty="0"/>
        </a:p>
      </dsp:txBody>
      <dsp:txXfrm rot="-5400000">
        <a:off x="3642970" y="2261026"/>
        <a:ext cx="6436981" cy="728486"/>
      </dsp:txXfrm>
    </dsp:sp>
    <dsp:sp modelId="{8CB24760-7762-4441-81F4-72C27C54CB00}">
      <dsp:nvSpPr>
        <dsp:cNvPr id="0" name=""/>
        <dsp:cNvSpPr/>
      </dsp:nvSpPr>
      <dsp:spPr>
        <a:xfrm>
          <a:off x="0" y="2120704"/>
          <a:ext cx="3642969" cy="10091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b="1" kern="1200" dirty="0"/>
            <a:t>Instance endpoint:</a:t>
          </a:r>
          <a:endParaRPr lang="en-US" sz="3300" kern="1200" dirty="0"/>
        </a:p>
      </dsp:txBody>
      <dsp:txXfrm>
        <a:off x="49262" y="2169966"/>
        <a:ext cx="3544445" cy="910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ABB47-A29F-4CDC-9148-1AD3008C98E8}">
      <dsp:nvSpPr>
        <dsp:cNvPr id="0" name=""/>
        <dsp:cNvSpPr/>
      </dsp:nvSpPr>
      <dsp:spPr>
        <a:xfrm>
          <a:off x="800671" y="381689"/>
          <a:ext cx="1256587" cy="12565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FF5167-8F66-4F9B-A227-E4A0885EF744}">
      <dsp:nvSpPr>
        <dsp:cNvPr id="0" name=""/>
        <dsp:cNvSpPr/>
      </dsp:nvSpPr>
      <dsp:spPr>
        <a:xfrm>
          <a:off x="1068468" y="649487"/>
          <a:ext cx="720993" cy="7209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F7B4A9-0F4C-4100-B02E-E66E326C0AA0}">
      <dsp:nvSpPr>
        <dsp:cNvPr id="0" name=""/>
        <dsp:cNvSpPr/>
      </dsp:nvSpPr>
      <dsp:spPr>
        <a:xfrm>
          <a:off x="398975" y="2029674"/>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dirty="0"/>
            <a:t>IAM Access Control</a:t>
          </a:r>
          <a:endParaRPr lang="en-US" sz="1800" kern="1200" dirty="0"/>
        </a:p>
      </dsp:txBody>
      <dsp:txXfrm>
        <a:off x="398975" y="2029674"/>
        <a:ext cx="2059980" cy="720000"/>
      </dsp:txXfrm>
    </dsp:sp>
    <dsp:sp modelId="{69B3C951-54E2-44D3-B608-741A4CF20E6D}">
      <dsp:nvSpPr>
        <dsp:cNvPr id="0" name=""/>
        <dsp:cNvSpPr/>
      </dsp:nvSpPr>
      <dsp:spPr>
        <a:xfrm>
          <a:off x="3221147" y="381689"/>
          <a:ext cx="1256587" cy="12565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1024306-0E64-4C95-8985-4EB90EDE55A0}">
      <dsp:nvSpPr>
        <dsp:cNvPr id="0" name=""/>
        <dsp:cNvSpPr/>
      </dsp:nvSpPr>
      <dsp:spPr>
        <a:xfrm>
          <a:off x="3488945" y="649487"/>
          <a:ext cx="720993" cy="720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B272882-3516-45D0-8DBE-DB1AABDD6180}">
      <dsp:nvSpPr>
        <dsp:cNvPr id="0" name=""/>
        <dsp:cNvSpPr/>
      </dsp:nvSpPr>
      <dsp:spPr>
        <a:xfrm>
          <a:off x="2819451" y="2029674"/>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dirty="0"/>
            <a:t>VPC Implementation</a:t>
          </a:r>
          <a:endParaRPr lang="en-US" sz="1800" kern="1200" dirty="0"/>
        </a:p>
      </dsp:txBody>
      <dsp:txXfrm>
        <a:off x="2819451" y="2029674"/>
        <a:ext cx="2059980" cy="720000"/>
      </dsp:txXfrm>
    </dsp:sp>
    <dsp:sp modelId="{44CD9B15-615F-4BBD-9B67-E53AEBAB8C6D}">
      <dsp:nvSpPr>
        <dsp:cNvPr id="0" name=""/>
        <dsp:cNvSpPr/>
      </dsp:nvSpPr>
      <dsp:spPr>
        <a:xfrm>
          <a:off x="5641624" y="381689"/>
          <a:ext cx="1256587" cy="12565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7FED877-D526-4DF3-AE24-C76D4501243B}">
      <dsp:nvSpPr>
        <dsp:cNvPr id="0" name=""/>
        <dsp:cNvSpPr/>
      </dsp:nvSpPr>
      <dsp:spPr>
        <a:xfrm>
          <a:off x="5909421" y="649487"/>
          <a:ext cx="720993" cy="7209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37C0C75-A047-4368-A89B-7F4202EECB42}">
      <dsp:nvSpPr>
        <dsp:cNvPr id="0" name=""/>
        <dsp:cNvSpPr/>
      </dsp:nvSpPr>
      <dsp:spPr>
        <a:xfrm>
          <a:off x="5239928" y="2029674"/>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dirty="0"/>
            <a:t>Firewall</a:t>
          </a:r>
          <a:endParaRPr lang="en-US" sz="1800" kern="1200" dirty="0"/>
        </a:p>
      </dsp:txBody>
      <dsp:txXfrm>
        <a:off x="5239928" y="2029674"/>
        <a:ext cx="2059980" cy="720000"/>
      </dsp:txXfrm>
    </dsp:sp>
    <dsp:sp modelId="{C1456178-561E-481E-8ED5-ACE5C82991B0}">
      <dsp:nvSpPr>
        <dsp:cNvPr id="0" name=""/>
        <dsp:cNvSpPr/>
      </dsp:nvSpPr>
      <dsp:spPr>
        <a:xfrm>
          <a:off x="8062100" y="381689"/>
          <a:ext cx="1256587" cy="12565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7835ED-3983-4D02-9D6F-FD6DC58D1EC0}">
      <dsp:nvSpPr>
        <dsp:cNvPr id="0" name=""/>
        <dsp:cNvSpPr/>
      </dsp:nvSpPr>
      <dsp:spPr>
        <a:xfrm>
          <a:off x="8329898" y="649487"/>
          <a:ext cx="720993" cy="7209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3A6C54-0433-43FF-9B9E-43131645C2B7}">
      <dsp:nvSpPr>
        <dsp:cNvPr id="0" name=""/>
        <dsp:cNvSpPr/>
      </dsp:nvSpPr>
      <dsp:spPr>
        <a:xfrm>
          <a:off x="7660404" y="2029674"/>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dirty="0"/>
            <a:t>Authentication via Login Credentials</a:t>
          </a:r>
          <a:endParaRPr lang="en-US" sz="1800" kern="1200" dirty="0"/>
        </a:p>
      </dsp:txBody>
      <dsp:txXfrm>
        <a:off x="7660404" y="2029674"/>
        <a:ext cx="205998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699D-A03F-4AF5-97F0-4AE4BC9AEB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6CF7ED-04D6-42BF-8A80-177914B03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A88586-2965-4D3D-892C-4E11CFC53A82}"/>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B562E945-D6F2-4D3C-BBA2-E7641BE3A8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D003428-A62F-4DD9-A377-AFD6CDE981F0}"/>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1040365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7417-4CE9-4F67-BAFA-5D13B28AB6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4E73A2-1DD6-4B1E-8EC3-5251CFA4E1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82F7A9-B54E-47B9-8E71-E22C79D38B97}"/>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E2F7D97F-978A-453D-A758-7EA024DB6A9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16491FE-9708-4612-BE40-3602A3052C32}"/>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90563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B0B4A4-D05A-4EBA-A3C9-63CB9C3E02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D70AE7-4E6D-4378-A295-FD871F2445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F7186-F62E-4B40-8BBE-AD89781D37FD}"/>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AC0BE68E-8CD2-4197-8EAA-83524D42839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67AA56-73AA-44B6-954B-55D6695E7AF9}"/>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174373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032C-1D34-4633-B87F-FFB5E35648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CEA315-AD8E-4D03-9B74-4669B57E3F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6D7D0-D743-430E-AE9C-F3CE77713047}"/>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65A50ADB-14B4-469A-AF78-041BA511723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4ABC249-1CA6-42AF-8799-C67BB893FEB1}"/>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4207825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DAAC-E7A3-44BD-8B9F-EFB8B146C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2C7357-F66B-41C4-A5D1-D5EFE093B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DD7B40-8D42-41FE-AA5E-ED97418F7863}"/>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6EF27503-A571-47B1-9D8B-7429262C75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680C6E7-4720-40D3-9683-323D47F133FF}"/>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717636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0A55-B03C-428E-870E-B04271CD5D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078F59-08A1-4C8F-B14F-55C07518E4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03F37E-70EF-4726-ADDA-E7394341C5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6B3CB2-6577-419E-A7E6-02C992BD292D}"/>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6" name="Footer Placeholder 5">
            <a:extLst>
              <a:ext uri="{FF2B5EF4-FFF2-40B4-BE49-F238E27FC236}">
                <a16:creationId xmlns:a16="http://schemas.microsoft.com/office/drawing/2014/main" id="{5B6E2347-01B7-42BC-BF82-89B3F1D427C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08F2259-4F83-45B7-84DF-828E14EB9988}"/>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236338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0432-3F0D-430E-9CA2-50E85FCFEF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11C917-4556-4CD2-B273-DBB170DE9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DA3A7E-D93F-4E2F-894C-F1770E9408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51BEE8-0887-428C-8A7D-7375B4194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2C5E8F-178D-4D72-9E51-8644FE8AE7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F66F19-76B6-4F91-AC2C-DA7A7BC382CD}"/>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8" name="Footer Placeholder 7">
            <a:extLst>
              <a:ext uri="{FF2B5EF4-FFF2-40B4-BE49-F238E27FC236}">
                <a16:creationId xmlns:a16="http://schemas.microsoft.com/office/drawing/2014/main" id="{B37AA1BB-BBA2-4A5F-B808-D2D81D4CFA7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A85AE4D-9893-4A65-A71B-4ECDFBB2954D}"/>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7368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796D-B81A-4BAF-A220-A01A91299A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97E89E-EE1C-46C0-8CFC-39A1F218C904}"/>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4" name="Footer Placeholder 3">
            <a:extLst>
              <a:ext uri="{FF2B5EF4-FFF2-40B4-BE49-F238E27FC236}">
                <a16:creationId xmlns:a16="http://schemas.microsoft.com/office/drawing/2014/main" id="{77019921-64DE-4496-B066-1BDA670737C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2A538B2-4F8D-4C93-8839-D6C7E990902F}"/>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319798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20FB0-E07E-4EA7-B434-94D91FF5E5E5}"/>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3" name="Footer Placeholder 2">
            <a:extLst>
              <a:ext uri="{FF2B5EF4-FFF2-40B4-BE49-F238E27FC236}">
                <a16:creationId xmlns:a16="http://schemas.microsoft.com/office/drawing/2014/main" id="{83FDB030-76A9-4E67-A167-B2CF4DB1247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4F252876-D9D9-4D32-A8B7-A97C58265A7B}"/>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113461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9C5D-78F5-4A8F-8EC4-180A343E2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059C51-7DC1-4A78-B146-302224D3D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240A27-B882-415D-A3A2-B3EC8ABA1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FF2AE4-A44B-4AEB-BBD2-D1CB6F66C10E}"/>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6" name="Footer Placeholder 5">
            <a:extLst>
              <a:ext uri="{FF2B5EF4-FFF2-40B4-BE49-F238E27FC236}">
                <a16:creationId xmlns:a16="http://schemas.microsoft.com/office/drawing/2014/main" id="{7B9F959B-DF80-49FA-A414-44B3F7B5CAA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6C83C63-85A6-46BC-8727-D26931DB2CEB}"/>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18760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4F11-C120-4B33-92B8-C6A5D70E2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AFFBB8-6E9A-4394-B0F3-90411CB39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33682E4-3FD7-4F1F-974C-F769871BD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FBA4D7-85E4-41F2-B77B-99DF10A346CE}"/>
              </a:ext>
            </a:extLst>
          </p:cNvPr>
          <p:cNvSpPr>
            <a:spLocks noGrp="1"/>
          </p:cNvSpPr>
          <p:nvPr>
            <p:ph type="dt" sz="half" idx="10"/>
          </p:nvPr>
        </p:nvSpPr>
        <p:spPr/>
        <p:txBody>
          <a:bodyPr/>
          <a:lstStyle/>
          <a:p>
            <a:fld id="{8B1FDEEB-B3D1-4464-9D5B-F8F75F473FF9}" type="datetimeFigureOut">
              <a:rPr lang="en-IN" smtClean="0"/>
              <a:t>13-09-2018</a:t>
            </a:fld>
            <a:endParaRPr lang="en-IN" dirty="0"/>
          </a:p>
        </p:txBody>
      </p:sp>
      <p:sp>
        <p:nvSpPr>
          <p:cNvPr id="6" name="Footer Placeholder 5">
            <a:extLst>
              <a:ext uri="{FF2B5EF4-FFF2-40B4-BE49-F238E27FC236}">
                <a16:creationId xmlns:a16="http://schemas.microsoft.com/office/drawing/2014/main" id="{BDB9AF3D-AB97-40B9-B6F9-C22159FEEAE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AC03043-C389-465E-8A73-00E591C756B7}"/>
              </a:ext>
            </a:extLst>
          </p:cNvPr>
          <p:cNvSpPr>
            <a:spLocks noGrp="1"/>
          </p:cNvSpPr>
          <p:nvPr>
            <p:ph type="sldNum" sz="quarter" idx="12"/>
          </p:nvPr>
        </p:nvSpPr>
        <p:spPr/>
        <p:txBody>
          <a:bodyPr/>
          <a:lstStyle/>
          <a:p>
            <a:fld id="{B6223C04-4268-4C71-8691-47679AFD3DC5}" type="slidenum">
              <a:rPr lang="en-IN" smtClean="0"/>
              <a:t>‹#›</a:t>
            </a:fld>
            <a:endParaRPr lang="en-IN" dirty="0"/>
          </a:p>
        </p:txBody>
      </p:sp>
    </p:spTree>
    <p:extLst>
      <p:ext uri="{BB962C8B-B14F-4D97-AF65-F5344CB8AC3E}">
        <p14:creationId xmlns:p14="http://schemas.microsoft.com/office/powerpoint/2010/main" val="160371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0C08F-29D3-4A37-B1F1-AAB8DB6D7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5439B9-4785-4277-BBB9-E73C8F8835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376C61-8E2D-44CE-B698-EC411F913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1FDEEB-B3D1-4464-9D5B-F8F75F473FF9}" type="datetimeFigureOut">
              <a:rPr lang="en-IN" smtClean="0"/>
              <a:t>13-09-2018</a:t>
            </a:fld>
            <a:endParaRPr lang="en-IN" dirty="0"/>
          </a:p>
        </p:txBody>
      </p:sp>
      <p:sp>
        <p:nvSpPr>
          <p:cNvPr id="5" name="Footer Placeholder 4">
            <a:extLst>
              <a:ext uri="{FF2B5EF4-FFF2-40B4-BE49-F238E27FC236}">
                <a16:creationId xmlns:a16="http://schemas.microsoft.com/office/drawing/2014/main" id="{A593F10D-AFF3-4906-AC81-A25BDDDE2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F1EB98E-6758-4183-B2C2-FB05A59A9E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23C04-4268-4C71-8691-47679AFD3DC5}" type="slidenum">
              <a:rPr lang="en-IN" smtClean="0"/>
              <a:t>‹#›</a:t>
            </a:fld>
            <a:endParaRPr lang="en-IN" dirty="0"/>
          </a:p>
        </p:txBody>
      </p:sp>
    </p:spTree>
    <p:extLst>
      <p:ext uri="{BB962C8B-B14F-4D97-AF65-F5344CB8AC3E}">
        <p14:creationId xmlns:p14="http://schemas.microsoft.com/office/powerpoint/2010/main" val="3858662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ws.amazon.com/rds/prici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6C294DA8-1577-42F6-AC8C-896303F5D912}"/>
              </a:ext>
            </a:extLst>
          </p:cNvPr>
          <p:cNvSpPr>
            <a:spLocks noGrp="1"/>
          </p:cNvSpPr>
          <p:nvPr>
            <p:ph type="subTitle" idx="1"/>
          </p:nvPr>
        </p:nvSpPr>
        <p:spPr>
          <a:xfrm>
            <a:off x="1524000" y="4495800"/>
            <a:ext cx="9144000" cy="762000"/>
          </a:xfrm>
        </p:spPr>
        <p:txBody>
          <a:bodyPr>
            <a:normAutofit/>
          </a:bodyPr>
          <a:lstStyle/>
          <a:p>
            <a:endParaRPr lang="en-IN" sz="1800" dirty="0"/>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AC8E45-8CC9-46B6-9675-873DE93F77B7}"/>
              </a:ext>
            </a:extLst>
          </p:cNvPr>
          <p:cNvSpPr>
            <a:spLocks noGrp="1"/>
          </p:cNvSpPr>
          <p:nvPr>
            <p:ph type="ctrTitle"/>
          </p:nvPr>
        </p:nvSpPr>
        <p:spPr>
          <a:xfrm>
            <a:off x="1524000" y="2776538"/>
            <a:ext cx="9144000" cy="1381188"/>
          </a:xfrm>
        </p:spPr>
        <p:txBody>
          <a:bodyPr anchor="ctr">
            <a:normAutofit/>
          </a:bodyPr>
          <a:lstStyle/>
          <a:p>
            <a:r>
              <a:rPr lang="en-IN" sz="4000" dirty="0">
                <a:solidFill>
                  <a:schemeClr val="bg2"/>
                </a:solidFill>
              </a:rPr>
              <a:t>Module 4 - Amazon Aurora</a:t>
            </a:r>
          </a:p>
        </p:txBody>
      </p:sp>
    </p:spTree>
    <p:extLst>
      <p:ext uri="{BB962C8B-B14F-4D97-AF65-F5344CB8AC3E}">
        <p14:creationId xmlns:p14="http://schemas.microsoft.com/office/powerpoint/2010/main" val="200153280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CEFD7E-0E1A-461C-9C3F-F25FE12D2F8B}"/>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Replication with Aurora MySQL</a:t>
            </a:r>
            <a:endParaRPr lang="en-IN" sz="4000" dirty="0">
              <a:solidFill>
                <a:srgbClr val="FFFFFF"/>
              </a:solidFill>
            </a:endParaRPr>
          </a:p>
        </p:txBody>
      </p:sp>
      <p:sp>
        <p:nvSpPr>
          <p:cNvPr id="15" name="Content Placeholder 2">
            <a:extLst>
              <a:ext uri="{FF2B5EF4-FFF2-40B4-BE49-F238E27FC236}">
                <a16:creationId xmlns:a16="http://schemas.microsoft.com/office/drawing/2014/main" id="{8C5DAD0C-5153-4079-A780-12E55395E08B}"/>
              </a:ext>
            </a:extLst>
          </p:cNvPr>
          <p:cNvSpPr>
            <a:spLocks noGrp="1"/>
          </p:cNvSpPr>
          <p:nvPr>
            <p:ph idx="1"/>
          </p:nvPr>
        </p:nvSpPr>
        <p:spPr>
          <a:xfrm>
            <a:off x="1179226" y="3092970"/>
            <a:ext cx="9833548" cy="2693976"/>
          </a:xfrm>
        </p:spPr>
        <p:txBody>
          <a:bodyPr>
            <a:normAutofit/>
          </a:bodyPr>
          <a:lstStyle/>
          <a:p>
            <a:pPr marL="0" indent="0" algn="just">
              <a:buNone/>
            </a:pPr>
            <a:r>
              <a:rPr lang="en-IN" sz="1600" dirty="0">
                <a:solidFill>
                  <a:srgbClr val="000000"/>
                </a:solidFill>
              </a:rPr>
              <a:t>In addition to Aurora Replicas, you have the following options for replication with Aurora MySQL:</a:t>
            </a:r>
          </a:p>
          <a:p>
            <a:pPr algn="just"/>
            <a:r>
              <a:rPr lang="en-IN" sz="1600" dirty="0">
                <a:solidFill>
                  <a:srgbClr val="000000"/>
                </a:solidFill>
              </a:rPr>
              <a:t>Two Aurora MySQL DB clusters in different AWS Regions, by creating an Aurora Read Replica of an Aurora MySQL DB cluster in a different AWS Region.</a:t>
            </a:r>
          </a:p>
          <a:p>
            <a:pPr algn="just"/>
            <a:r>
              <a:rPr lang="en-IN" sz="1600" dirty="0">
                <a:solidFill>
                  <a:srgbClr val="000000"/>
                </a:solidFill>
              </a:rPr>
              <a:t>Two Aurora MySQL DB clusters in the same region, by using MySQL binary log (</a:t>
            </a:r>
            <a:r>
              <a:rPr lang="en-IN" sz="1600" dirty="0" err="1">
                <a:solidFill>
                  <a:srgbClr val="000000"/>
                </a:solidFill>
              </a:rPr>
              <a:t>binlog</a:t>
            </a:r>
            <a:r>
              <a:rPr lang="en-IN" sz="1600" dirty="0">
                <a:solidFill>
                  <a:srgbClr val="000000"/>
                </a:solidFill>
              </a:rPr>
              <a:t>) replication.</a:t>
            </a:r>
          </a:p>
          <a:p>
            <a:pPr algn="just"/>
            <a:r>
              <a:rPr lang="en-IN" sz="1600" dirty="0">
                <a:solidFill>
                  <a:srgbClr val="000000"/>
                </a:solidFill>
              </a:rPr>
              <a:t>An Amazon RDS MySQL DB instance as the master and an Aurora MySQL DB cluster, by creating an Aurora Read Replica of an Amazon RDS MySQL DB instance. Typically, this approach is used for migration to Aurora MySQL, rather than for ongoing replication.</a:t>
            </a:r>
          </a:p>
          <a:p>
            <a:pPr marL="0" indent="0" algn="just">
              <a:buNone/>
            </a:pPr>
            <a:br>
              <a:rPr lang="en-IN" sz="1600" dirty="0">
                <a:solidFill>
                  <a:srgbClr val="000000"/>
                </a:solidFill>
              </a:rPr>
            </a:br>
            <a:endParaRPr lang="en-IN" sz="1600" dirty="0">
              <a:solidFill>
                <a:srgbClr val="000000"/>
              </a:solidFill>
            </a:endParaRPr>
          </a:p>
        </p:txBody>
      </p:sp>
    </p:spTree>
    <p:extLst>
      <p:ext uri="{BB962C8B-B14F-4D97-AF65-F5344CB8AC3E}">
        <p14:creationId xmlns:p14="http://schemas.microsoft.com/office/powerpoint/2010/main" val="34248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515B00-BB8B-4E42-80D7-476971E7790F}"/>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Replication with Aurora PostgreSQL</a:t>
            </a:r>
            <a:endParaRPr lang="en-IN" sz="4000">
              <a:solidFill>
                <a:srgbClr val="FFFFFF"/>
              </a:solidFill>
            </a:endParaRPr>
          </a:p>
        </p:txBody>
      </p:sp>
      <p:sp>
        <p:nvSpPr>
          <p:cNvPr id="3" name="Content Placeholder 2">
            <a:extLst>
              <a:ext uri="{FF2B5EF4-FFF2-40B4-BE49-F238E27FC236}">
                <a16:creationId xmlns:a16="http://schemas.microsoft.com/office/drawing/2014/main" id="{B2AFC612-85E7-4896-8704-E8C97F03BEE6}"/>
              </a:ext>
            </a:extLst>
          </p:cNvPr>
          <p:cNvSpPr>
            <a:spLocks noGrp="1"/>
          </p:cNvSpPr>
          <p:nvPr>
            <p:ph idx="1"/>
          </p:nvPr>
        </p:nvSpPr>
        <p:spPr>
          <a:xfrm>
            <a:off x="1179226" y="3092970"/>
            <a:ext cx="9833548" cy="2693976"/>
          </a:xfrm>
        </p:spPr>
        <p:txBody>
          <a:bodyPr>
            <a:normAutofit/>
          </a:bodyPr>
          <a:lstStyle/>
          <a:p>
            <a:pPr marL="0" indent="0" algn="just">
              <a:buNone/>
            </a:pPr>
            <a:r>
              <a:rPr lang="en-IN" sz="2000" dirty="0">
                <a:solidFill>
                  <a:srgbClr val="000000"/>
                </a:solidFill>
              </a:rPr>
              <a:t>	In addition to Aurora Replicas, you can set up replication between an Amazon RDS PostgreSQL DB instance as the master and an Aurora PostgreSQL DB cluster. You do so by creating an Aurora Read Replica of an Amazon RDS PostgreSQL DB instance.</a:t>
            </a:r>
          </a:p>
        </p:txBody>
      </p:sp>
    </p:spTree>
    <p:extLst>
      <p:ext uri="{BB962C8B-B14F-4D97-AF65-F5344CB8AC3E}">
        <p14:creationId xmlns:p14="http://schemas.microsoft.com/office/powerpoint/2010/main" val="378183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0C6026-B4D8-4329-8FC5-A859FADCAA1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Creating Infrastructure for Aurora </a:t>
            </a:r>
          </a:p>
        </p:txBody>
      </p:sp>
    </p:spTree>
    <p:extLst>
      <p:ext uri="{BB962C8B-B14F-4D97-AF65-F5344CB8AC3E}">
        <p14:creationId xmlns:p14="http://schemas.microsoft.com/office/powerpoint/2010/main" val="271594099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2)">
            <a:extLst>
              <a:ext uri="{FF2B5EF4-FFF2-40B4-BE49-F238E27FC236}">
                <a16:creationId xmlns:a16="http://schemas.microsoft.com/office/drawing/2014/main" id="{F5E0777A-95E0-4D42-96C0-BF103FF001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49843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3)">
            <a:extLst>
              <a:ext uri="{FF2B5EF4-FFF2-40B4-BE49-F238E27FC236}">
                <a16:creationId xmlns:a16="http://schemas.microsoft.com/office/drawing/2014/main" id="{B75528E1-2B94-4DA7-9269-E710C21C6E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70139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4)">
            <a:extLst>
              <a:ext uri="{FF2B5EF4-FFF2-40B4-BE49-F238E27FC236}">
                <a16:creationId xmlns:a16="http://schemas.microsoft.com/office/drawing/2014/main" id="{01D65674-5061-46DE-8375-0703F93AFC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4142926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6)">
            <a:extLst>
              <a:ext uri="{FF2B5EF4-FFF2-40B4-BE49-F238E27FC236}">
                <a16:creationId xmlns:a16="http://schemas.microsoft.com/office/drawing/2014/main" id="{64017CC0-21E5-49E1-89A0-44F10B8753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02847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7)">
            <a:extLst>
              <a:ext uri="{FF2B5EF4-FFF2-40B4-BE49-F238E27FC236}">
                <a16:creationId xmlns:a16="http://schemas.microsoft.com/office/drawing/2014/main" id="{60E78D77-57ED-4AFA-AF71-3D2809AB84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298482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7115B390-D49D-478E-9D36-E805CCFB2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54449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EC58DA2-6A5D-4EF6-AF98-CBDA4EFAC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98423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9B34-30CA-49CD-BBF5-4B5CA5CDB502}"/>
              </a:ext>
            </a:extLst>
          </p:cNvPr>
          <p:cNvSpPr>
            <a:spLocks noGrp="1"/>
          </p:cNvSpPr>
          <p:nvPr>
            <p:ph type="title"/>
          </p:nvPr>
        </p:nvSpPr>
        <p:spPr>
          <a:xfrm>
            <a:off x="1136428" y="627564"/>
            <a:ext cx="7474172" cy="1325563"/>
          </a:xfrm>
        </p:spPr>
        <p:txBody>
          <a:bodyPr>
            <a:normAutofit/>
          </a:bodyPr>
          <a:lstStyle/>
          <a:p>
            <a:r>
              <a:rPr lang="en-IN" dirty="0"/>
              <a:t>Objectives</a:t>
            </a:r>
          </a:p>
        </p:txBody>
      </p:sp>
      <p:sp>
        <p:nvSpPr>
          <p:cNvPr id="14" name="Content Placeholder 2">
            <a:extLst>
              <a:ext uri="{FF2B5EF4-FFF2-40B4-BE49-F238E27FC236}">
                <a16:creationId xmlns:a16="http://schemas.microsoft.com/office/drawing/2014/main" id="{6B45A63E-13DF-4F05-830F-702123E8E617}"/>
              </a:ext>
            </a:extLst>
          </p:cNvPr>
          <p:cNvSpPr>
            <a:spLocks noGrp="1"/>
          </p:cNvSpPr>
          <p:nvPr>
            <p:ph idx="1"/>
          </p:nvPr>
        </p:nvSpPr>
        <p:spPr>
          <a:xfrm>
            <a:off x="1136429" y="2278173"/>
            <a:ext cx="6467867" cy="3450613"/>
          </a:xfrm>
        </p:spPr>
        <p:txBody>
          <a:bodyPr anchor="ctr">
            <a:normAutofit/>
          </a:bodyPr>
          <a:lstStyle/>
          <a:p>
            <a:r>
              <a:rPr lang="en-US" sz="1700" dirty="0"/>
              <a:t>Compatibility with Database Engines</a:t>
            </a:r>
            <a:endParaRPr lang="en-IN" sz="1700" dirty="0"/>
          </a:p>
          <a:p>
            <a:r>
              <a:rPr lang="en-US" sz="1700" dirty="0"/>
              <a:t>Storage Auto-Scaling</a:t>
            </a:r>
            <a:endParaRPr lang="en-IN" sz="1700" dirty="0"/>
          </a:p>
          <a:p>
            <a:r>
              <a:rPr lang="en-US" sz="1700" dirty="0"/>
              <a:t>Low latency read replicas</a:t>
            </a:r>
          </a:p>
          <a:p>
            <a:r>
              <a:rPr lang="en-US" sz="1700" dirty="0"/>
              <a:t>Auto Fail Over Grouping</a:t>
            </a:r>
            <a:endParaRPr lang="en-IN" sz="1700" dirty="0"/>
          </a:p>
          <a:p>
            <a:r>
              <a:rPr lang="en-US" sz="1700" dirty="0"/>
              <a:t>Backup and Point-in-time Recovery</a:t>
            </a:r>
            <a:endParaRPr lang="en-IN" sz="1700" dirty="0"/>
          </a:p>
          <a:p>
            <a:r>
              <a:rPr lang="en-US" sz="1700" dirty="0"/>
              <a:t>HA Across Availability Zones</a:t>
            </a:r>
            <a:endParaRPr lang="en-IN" sz="1700" dirty="0"/>
          </a:p>
          <a:p>
            <a:r>
              <a:rPr lang="en-US" sz="1700" dirty="0"/>
              <a:t>Aurora DB for heavy write traffic</a:t>
            </a:r>
            <a:endParaRPr lang="en-IN" sz="1700" dirty="0"/>
          </a:p>
        </p:txBody>
      </p:sp>
      <p:sp>
        <p:nvSpPr>
          <p:cNvPr id="15"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heckmark">
            <a:extLst>
              <a:ext uri="{FF2B5EF4-FFF2-40B4-BE49-F238E27FC236}">
                <a16:creationId xmlns:a16="http://schemas.microsoft.com/office/drawing/2014/main" id="{8773A8F1-9194-4913-B471-AFE7882413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1505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6)">
            <a:extLst>
              <a:ext uri="{FF2B5EF4-FFF2-40B4-BE49-F238E27FC236}">
                <a16:creationId xmlns:a16="http://schemas.microsoft.com/office/drawing/2014/main" id="{F8E4376C-EE2A-44CB-82CB-BF03DE3465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911879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7)">
            <a:extLst>
              <a:ext uri="{FF2B5EF4-FFF2-40B4-BE49-F238E27FC236}">
                <a16:creationId xmlns:a16="http://schemas.microsoft.com/office/drawing/2014/main" id="{272E6EB9-33B1-44DF-AB0D-E19B23CA45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4269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8)">
            <a:extLst>
              <a:ext uri="{FF2B5EF4-FFF2-40B4-BE49-F238E27FC236}">
                <a16:creationId xmlns:a16="http://schemas.microsoft.com/office/drawing/2014/main" id="{55B78384-E7B3-46AF-9DE6-973E6A3B1E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31672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9)">
            <a:extLst>
              <a:ext uri="{FF2B5EF4-FFF2-40B4-BE49-F238E27FC236}">
                <a16:creationId xmlns:a16="http://schemas.microsoft.com/office/drawing/2014/main" id="{F50FBBC9-9629-43E9-8EB4-D35B33A024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64237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80)">
            <a:extLst>
              <a:ext uri="{FF2B5EF4-FFF2-40B4-BE49-F238E27FC236}">
                <a16:creationId xmlns:a16="http://schemas.microsoft.com/office/drawing/2014/main" id="{40E23E62-7119-43D4-9B98-E29A971E8B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86013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8)">
            <a:extLst>
              <a:ext uri="{FF2B5EF4-FFF2-40B4-BE49-F238E27FC236}">
                <a16:creationId xmlns:a16="http://schemas.microsoft.com/office/drawing/2014/main" id="{0FE7E284-7CF0-4A16-BA3D-A14246F93A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552476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9)">
            <a:extLst>
              <a:ext uri="{FF2B5EF4-FFF2-40B4-BE49-F238E27FC236}">
                <a16:creationId xmlns:a16="http://schemas.microsoft.com/office/drawing/2014/main" id="{A9FE8D2E-BC6E-495D-896C-D4A2867F99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50171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1)">
            <a:extLst>
              <a:ext uri="{FF2B5EF4-FFF2-40B4-BE49-F238E27FC236}">
                <a16:creationId xmlns:a16="http://schemas.microsoft.com/office/drawing/2014/main" id="{E192A592-B9FA-4E83-8F4F-420AA5671F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22444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3)">
            <a:extLst>
              <a:ext uri="{FF2B5EF4-FFF2-40B4-BE49-F238E27FC236}">
                <a16:creationId xmlns:a16="http://schemas.microsoft.com/office/drawing/2014/main" id="{C27B3A30-14BC-4D86-B4CD-DBD6BFF981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01463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8)">
            <a:extLst>
              <a:ext uri="{FF2B5EF4-FFF2-40B4-BE49-F238E27FC236}">
                <a16:creationId xmlns:a16="http://schemas.microsoft.com/office/drawing/2014/main" id="{E93C107D-618B-46B2-A315-2E42471E51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43016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85BAFFD-4537-4568-8DE5-5EFE08D78BD8}"/>
              </a:ext>
            </a:extLst>
          </p:cNvPr>
          <p:cNvSpPr>
            <a:spLocks noGrp="1"/>
          </p:cNvSpPr>
          <p:nvPr>
            <p:ph type="title"/>
          </p:nvPr>
        </p:nvSpPr>
        <p:spPr>
          <a:xfrm>
            <a:off x="1179226" y="826680"/>
            <a:ext cx="9833548" cy="1325563"/>
          </a:xfrm>
        </p:spPr>
        <p:txBody>
          <a:bodyPr>
            <a:normAutofit/>
          </a:bodyPr>
          <a:lstStyle/>
          <a:p>
            <a:pPr algn="ctr"/>
            <a:r>
              <a:rPr lang="en-IN" sz="4000" dirty="0">
                <a:solidFill>
                  <a:srgbClr val="FFFFFF"/>
                </a:solidFill>
              </a:rPr>
              <a:t>What is Amazon Aurora?</a:t>
            </a:r>
          </a:p>
        </p:txBody>
      </p:sp>
      <p:sp>
        <p:nvSpPr>
          <p:cNvPr id="3" name="Content Placeholder 2">
            <a:extLst>
              <a:ext uri="{FF2B5EF4-FFF2-40B4-BE49-F238E27FC236}">
                <a16:creationId xmlns:a16="http://schemas.microsoft.com/office/drawing/2014/main" id="{B92D9F32-890D-4B91-868F-7AD0A9DE90D3}"/>
              </a:ext>
            </a:extLst>
          </p:cNvPr>
          <p:cNvSpPr>
            <a:spLocks noGrp="1"/>
          </p:cNvSpPr>
          <p:nvPr>
            <p:ph idx="1"/>
          </p:nvPr>
        </p:nvSpPr>
        <p:spPr>
          <a:xfrm>
            <a:off x="1179226" y="3092970"/>
            <a:ext cx="9833548" cy="2693976"/>
          </a:xfrm>
        </p:spPr>
        <p:txBody>
          <a:bodyPr>
            <a:normAutofit/>
          </a:bodyPr>
          <a:lstStyle/>
          <a:p>
            <a:pPr marL="0" indent="0" algn="just">
              <a:buNone/>
            </a:pPr>
            <a:r>
              <a:rPr lang="en-IN" sz="2000" dirty="0">
                <a:solidFill>
                  <a:srgbClr val="000000"/>
                </a:solidFill>
              </a:rPr>
              <a:t>	Amazon Aurora (Aurora) is a fully managed relational database engine that's compatible with MySQL and PostgreSQL. You already know how MySQL and PostgreSQL combine the speed and reliability of high-end commercial databases with the simplicity and cost-effectiveness of open-source databases.</a:t>
            </a:r>
          </a:p>
        </p:txBody>
      </p:sp>
    </p:spTree>
    <p:extLst>
      <p:ext uri="{BB962C8B-B14F-4D97-AF65-F5344CB8AC3E}">
        <p14:creationId xmlns:p14="http://schemas.microsoft.com/office/powerpoint/2010/main" val="359574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9)">
            <a:extLst>
              <a:ext uri="{FF2B5EF4-FFF2-40B4-BE49-F238E27FC236}">
                <a16:creationId xmlns:a16="http://schemas.microsoft.com/office/drawing/2014/main" id="{D3D64802-3815-486D-AEC5-E7047D988E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84535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0)">
            <a:extLst>
              <a:ext uri="{FF2B5EF4-FFF2-40B4-BE49-F238E27FC236}">
                <a16:creationId xmlns:a16="http://schemas.microsoft.com/office/drawing/2014/main" id="{344816C8-A064-47E8-AA48-EFE25FF37F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9197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1)">
            <a:extLst>
              <a:ext uri="{FF2B5EF4-FFF2-40B4-BE49-F238E27FC236}">
                <a16:creationId xmlns:a16="http://schemas.microsoft.com/office/drawing/2014/main" id="{C726465C-BC42-471A-B180-4EA080B3F5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550840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0C6026-B4D8-4329-8FC5-A859FADCAA1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Creating Amazon Aurora Db Cluster</a:t>
            </a:r>
          </a:p>
        </p:txBody>
      </p:sp>
    </p:spTree>
    <p:extLst>
      <p:ext uri="{BB962C8B-B14F-4D97-AF65-F5344CB8AC3E}">
        <p14:creationId xmlns:p14="http://schemas.microsoft.com/office/powerpoint/2010/main" val="231734084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2)">
            <a:extLst>
              <a:ext uri="{FF2B5EF4-FFF2-40B4-BE49-F238E27FC236}">
                <a16:creationId xmlns:a16="http://schemas.microsoft.com/office/drawing/2014/main" id="{EFF0725C-027E-4BCC-8A1F-FF1DE8239A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62414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3)">
            <a:extLst>
              <a:ext uri="{FF2B5EF4-FFF2-40B4-BE49-F238E27FC236}">
                <a16:creationId xmlns:a16="http://schemas.microsoft.com/office/drawing/2014/main" id="{46656E98-1F38-4A30-99BA-04EF58A98E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651776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4)">
            <a:extLst>
              <a:ext uri="{FF2B5EF4-FFF2-40B4-BE49-F238E27FC236}">
                <a16:creationId xmlns:a16="http://schemas.microsoft.com/office/drawing/2014/main" id="{46DA7670-631C-4958-BDC7-32FD447462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4094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5)">
            <a:extLst>
              <a:ext uri="{FF2B5EF4-FFF2-40B4-BE49-F238E27FC236}">
                <a16:creationId xmlns:a16="http://schemas.microsoft.com/office/drawing/2014/main" id="{5D0B37CB-CFB0-4610-B417-3DF3E32A024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043194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6)">
            <a:extLst>
              <a:ext uri="{FF2B5EF4-FFF2-40B4-BE49-F238E27FC236}">
                <a16:creationId xmlns:a16="http://schemas.microsoft.com/office/drawing/2014/main" id="{100B206B-AD19-4CFA-A377-5B244E1EA8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386421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7)">
            <a:extLst>
              <a:ext uri="{FF2B5EF4-FFF2-40B4-BE49-F238E27FC236}">
                <a16:creationId xmlns:a16="http://schemas.microsoft.com/office/drawing/2014/main" id="{F7A7E918-939C-4995-B728-BAD4CDED1B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25805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D75015-C6FB-41D9-981B-81C02AA20A44}"/>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Amazon Aurora DB Clusters</a:t>
            </a:r>
          </a:p>
        </p:txBody>
      </p:sp>
      <p:sp>
        <p:nvSpPr>
          <p:cNvPr id="3" name="Content Placeholder 2">
            <a:extLst>
              <a:ext uri="{FF2B5EF4-FFF2-40B4-BE49-F238E27FC236}">
                <a16:creationId xmlns:a16="http://schemas.microsoft.com/office/drawing/2014/main" id="{F04D817F-3618-4173-B6BE-C8C16F998D48}"/>
              </a:ext>
            </a:extLst>
          </p:cNvPr>
          <p:cNvSpPr>
            <a:spLocks noGrp="1"/>
          </p:cNvSpPr>
          <p:nvPr>
            <p:ph idx="1"/>
          </p:nvPr>
        </p:nvSpPr>
        <p:spPr>
          <a:xfrm>
            <a:off x="1179226" y="3092970"/>
            <a:ext cx="9833548" cy="2693976"/>
          </a:xfrm>
        </p:spPr>
        <p:txBody>
          <a:bodyPr>
            <a:normAutofit/>
          </a:bodyPr>
          <a:lstStyle/>
          <a:p>
            <a:pPr marL="0" indent="0">
              <a:buNone/>
            </a:pPr>
            <a:r>
              <a:rPr lang="en-IN" sz="1600" dirty="0">
                <a:solidFill>
                  <a:srgbClr val="000000"/>
                </a:solidFill>
              </a:rPr>
              <a:t>There are two types of DB instances that make up an Aurora DB cluster</a:t>
            </a:r>
          </a:p>
          <a:p>
            <a:pPr marL="0" indent="0">
              <a:buNone/>
            </a:pPr>
            <a:endParaRPr lang="en-IN" sz="1600" dirty="0">
              <a:solidFill>
                <a:srgbClr val="000000"/>
              </a:solidFill>
            </a:endParaRPr>
          </a:p>
          <a:p>
            <a:pPr marL="0" indent="0">
              <a:buNone/>
            </a:pPr>
            <a:r>
              <a:rPr lang="en-IN" sz="1600" b="1" dirty="0">
                <a:solidFill>
                  <a:srgbClr val="000000"/>
                </a:solidFill>
              </a:rPr>
              <a:t>Primary DB instance</a:t>
            </a:r>
            <a:r>
              <a:rPr lang="en-IN" sz="1600" dirty="0">
                <a:solidFill>
                  <a:srgbClr val="000000"/>
                </a:solidFill>
              </a:rPr>
              <a:t> – Supports read and write operations, and performs all of the data modifications to the cluster volume. Each Aurora DB cluster has one primary DB instance.</a:t>
            </a:r>
          </a:p>
          <a:p>
            <a:pPr marL="0" indent="0">
              <a:buNone/>
            </a:pPr>
            <a:endParaRPr lang="en-IN" sz="1600" dirty="0">
              <a:solidFill>
                <a:srgbClr val="000000"/>
              </a:solidFill>
            </a:endParaRPr>
          </a:p>
          <a:p>
            <a:pPr marL="0" indent="0">
              <a:buNone/>
            </a:pPr>
            <a:r>
              <a:rPr lang="en-IN" sz="1600" b="1" dirty="0">
                <a:solidFill>
                  <a:srgbClr val="000000"/>
                </a:solidFill>
              </a:rPr>
              <a:t>Aurora Replica</a:t>
            </a:r>
            <a:r>
              <a:rPr lang="en-IN" sz="1600" dirty="0">
                <a:solidFill>
                  <a:srgbClr val="000000"/>
                </a:solidFill>
              </a:rPr>
              <a:t> – Connects to the same storage volume as the primary DB instance and supports only read operations. Each Aurora DB cluster can have up to 15 Aurora Replicas in addition to the primary DB instance. Maintain high availability by locating Aurora Replicas in separate Availability Zones. Aurora automatically fails over to an Aurora Replica in case the primary DB instance becomes unavailable. </a:t>
            </a:r>
          </a:p>
        </p:txBody>
      </p:sp>
    </p:spTree>
    <p:extLst>
      <p:ext uri="{BB962C8B-B14F-4D97-AF65-F5344CB8AC3E}">
        <p14:creationId xmlns:p14="http://schemas.microsoft.com/office/powerpoint/2010/main" val="3191382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8)">
            <a:extLst>
              <a:ext uri="{FF2B5EF4-FFF2-40B4-BE49-F238E27FC236}">
                <a16:creationId xmlns:a16="http://schemas.microsoft.com/office/drawing/2014/main" id="{60AEAC2A-8CD9-4438-889E-D379F9BD0B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867336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9)">
            <a:extLst>
              <a:ext uri="{FF2B5EF4-FFF2-40B4-BE49-F238E27FC236}">
                <a16:creationId xmlns:a16="http://schemas.microsoft.com/office/drawing/2014/main" id="{DDEF11EF-06D9-4A76-82D5-A32FC676FC7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057978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0)">
            <a:extLst>
              <a:ext uri="{FF2B5EF4-FFF2-40B4-BE49-F238E27FC236}">
                <a16:creationId xmlns:a16="http://schemas.microsoft.com/office/drawing/2014/main" id="{8358E875-DE87-4F6D-969C-4D92594252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753516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1)">
            <a:extLst>
              <a:ext uri="{FF2B5EF4-FFF2-40B4-BE49-F238E27FC236}">
                <a16:creationId xmlns:a16="http://schemas.microsoft.com/office/drawing/2014/main" id="{F6CEC786-B708-4894-87D4-7CBE860877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741853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2)">
            <a:extLst>
              <a:ext uri="{FF2B5EF4-FFF2-40B4-BE49-F238E27FC236}">
                <a16:creationId xmlns:a16="http://schemas.microsoft.com/office/drawing/2014/main" id="{58D2A1BD-18D8-45F6-AAD9-9DCF994D58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212383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3)">
            <a:extLst>
              <a:ext uri="{FF2B5EF4-FFF2-40B4-BE49-F238E27FC236}">
                <a16:creationId xmlns:a16="http://schemas.microsoft.com/office/drawing/2014/main" id="{FD751718-5A8E-4235-A332-EA0540E345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6168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4)">
            <a:extLst>
              <a:ext uri="{FF2B5EF4-FFF2-40B4-BE49-F238E27FC236}">
                <a16:creationId xmlns:a16="http://schemas.microsoft.com/office/drawing/2014/main" id="{322C63CD-CAD7-403C-9B16-61EAFAF935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371645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5)">
            <a:extLst>
              <a:ext uri="{FF2B5EF4-FFF2-40B4-BE49-F238E27FC236}">
                <a16:creationId xmlns:a16="http://schemas.microsoft.com/office/drawing/2014/main" id="{DAB5E6A8-37CC-411B-B890-674F7FA51B7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1661939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0C6026-B4D8-4329-8FC5-A859FADCAA1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a:t>
            </a:r>
            <a:r>
              <a:rPr lang="en-US" sz="4000" dirty="0">
                <a:solidFill>
                  <a:schemeClr val="bg2"/>
                </a:solidFill>
              </a:rPr>
              <a:t>Connecting to a Database using MySQL </a:t>
            </a:r>
            <a:r>
              <a:rPr lang="en-US" sz="4000" dirty="0" err="1">
                <a:solidFill>
                  <a:schemeClr val="bg2"/>
                </a:solidFill>
              </a:rPr>
              <a:t>WorkBench</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6240756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FD610D74-1FA9-43B0-975A-F6FEB9D3C2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46356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08A262-C8D1-4709-8388-CC5BAB2E5B7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Relationship between the Cluster Volume and Primary DB Instance</a:t>
            </a:r>
          </a:p>
        </p:txBody>
      </p:sp>
      <p:pic>
        <p:nvPicPr>
          <p:cNvPr id="1026" name="Picture 2" descr="&#10;                Amazon Aurora Architecture&#10;            ">
            <a:extLst>
              <a:ext uri="{FF2B5EF4-FFF2-40B4-BE49-F238E27FC236}">
                <a16:creationId xmlns:a16="http://schemas.microsoft.com/office/drawing/2014/main" id="{82500BD1-636C-42F7-84DB-FF7FD71C5D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2608" y="1675227"/>
            <a:ext cx="784678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613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D7C56BB3-2207-47DB-BD44-924EEE83A9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315026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F9CC49-E0E1-4C8B-8FCC-56DF8321DF1B}"/>
              </a:ext>
            </a:extLst>
          </p:cNvPr>
          <p:cNvSpPr>
            <a:spLocks noGrp="1"/>
          </p:cNvSpPr>
          <p:nvPr>
            <p:ph type="title"/>
          </p:nvPr>
        </p:nvSpPr>
        <p:spPr>
          <a:xfrm>
            <a:off x="1179226" y="826680"/>
            <a:ext cx="9833548" cy="1325563"/>
          </a:xfrm>
        </p:spPr>
        <p:txBody>
          <a:bodyPr>
            <a:normAutofit/>
          </a:bodyPr>
          <a:lstStyle/>
          <a:p>
            <a:pPr algn="ctr"/>
            <a:r>
              <a:rPr lang="en-IN" sz="4000">
                <a:solidFill>
                  <a:srgbClr val="FFFFFF"/>
                </a:solidFill>
              </a:rPr>
              <a:t>My SQL Workbench</a:t>
            </a:r>
          </a:p>
        </p:txBody>
      </p:sp>
      <p:sp>
        <p:nvSpPr>
          <p:cNvPr id="3" name="Content Placeholder 2">
            <a:extLst>
              <a:ext uri="{FF2B5EF4-FFF2-40B4-BE49-F238E27FC236}">
                <a16:creationId xmlns:a16="http://schemas.microsoft.com/office/drawing/2014/main" id="{1C08A269-589F-4882-BDCB-5A44F01AFFEE}"/>
              </a:ext>
            </a:extLst>
          </p:cNvPr>
          <p:cNvSpPr>
            <a:spLocks noGrp="1"/>
          </p:cNvSpPr>
          <p:nvPr>
            <p:ph idx="1"/>
          </p:nvPr>
        </p:nvSpPr>
        <p:spPr>
          <a:xfrm>
            <a:off x="1179226" y="3092970"/>
            <a:ext cx="9833548" cy="2693976"/>
          </a:xfrm>
        </p:spPr>
        <p:txBody>
          <a:bodyPr>
            <a:normAutofit/>
          </a:bodyPr>
          <a:lstStyle/>
          <a:p>
            <a:pPr marL="0" indent="0">
              <a:buNone/>
            </a:pPr>
            <a:r>
              <a:rPr lang="en-IN" sz="2000" dirty="0">
                <a:solidFill>
                  <a:srgbClr val="000000"/>
                </a:solidFill>
              </a:rPr>
              <a:t>Download My SQL Workbench setup from the following link.</a:t>
            </a:r>
          </a:p>
          <a:p>
            <a:pPr marL="0" indent="0">
              <a:buNone/>
            </a:pPr>
            <a:endParaRPr lang="en-IN" sz="2000" dirty="0">
              <a:solidFill>
                <a:srgbClr val="000000"/>
              </a:solidFill>
              <a:hlinkClick r:id="rId3"/>
            </a:endParaRPr>
          </a:p>
          <a:p>
            <a:pPr marL="0" indent="0">
              <a:buNone/>
            </a:pPr>
            <a:r>
              <a:rPr lang="en-IN" sz="2000" dirty="0">
                <a:solidFill>
                  <a:srgbClr val="000000"/>
                </a:solidFill>
                <a:hlinkClick r:id="rId3"/>
              </a:rPr>
              <a:t>https://dev.mysql.com/downloads/workbench/</a:t>
            </a:r>
            <a:endParaRPr lang="en-IN" sz="2000" dirty="0">
              <a:solidFill>
                <a:srgbClr val="000000"/>
              </a:solidFill>
            </a:endParaRPr>
          </a:p>
          <a:p>
            <a:pPr marL="0" indent="0">
              <a:buNone/>
            </a:pPr>
            <a:endParaRPr lang="en-IN" sz="2000" dirty="0">
              <a:solidFill>
                <a:srgbClr val="000000"/>
              </a:solidFill>
            </a:endParaRPr>
          </a:p>
        </p:txBody>
      </p:sp>
    </p:spTree>
    <p:extLst>
      <p:ext uri="{BB962C8B-B14F-4D97-AF65-F5344CB8AC3E}">
        <p14:creationId xmlns:p14="http://schemas.microsoft.com/office/powerpoint/2010/main" val="2263086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A4E5D364-18B0-4C11-B998-1DC8371A4C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89261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FFAD728A-924D-4216-B0A8-DBFA1231F6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118295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64C51BF4-54A4-411B-9106-3BC0AFB583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758492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8E801436-F1C0-4DF2-BE94-A51AC43EE8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646280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8A8D1D06-6746-4AE4-87E4-463C5CB0CC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9498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6CD704EC-4451-47C5-9F3A-6C58793D7D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4840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906A06-021C-47EF-AFB5-2B5E7037B98F}"/>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Choosing the DB Instance Class</a:t>
            </a:r>
            <a:endParaRPr lang="en-IN" sz="4000">
              <a:solidFill>
                <a:srgbClr val="FFFFFF"/>
              </a:solidFill>
            </a:endParaRPr>
          </a:p>
        </p:txBody>
      </p:sp>
      <p:sp>
        <p:nvSpPr>
          <p:cNvPr id="22" name="Content Placeholder 2">
            <a:extLst>
              <a:ext uri="{FF2B5EF4-FFF2-40B4-BE49-F238E27FC236}">
                <a16:creationId xmlns:a16="http://schemas.microsoft.com/office/drawing/2014/main" id="{61978497-5987-4945-9160-4CB83EABFE8E}"/>
              </a:ext>
            </a:extLst>
          </p:cNvPr>
          <p:cNvSpPr>
            <a:spLocks noGrp="1"/>
          </p:cNvSpPr>
          <p:nvPr>
            <p:ph idx="1"/>
          </p:nvPr>
        </p:nvSpPr>
        <p:spPr>
          <a:xfrm>
            <a:off x="1179226" y="3092970"/>
            <a:ext cx="9833548" cy="2693976"/>
          </a:xfrm>
        </p:spPr>
        <p:txBody>
          <a:bodyPr>
            <a:normAutofit/>
          </a:bodyPr>
          <a:lstStyle/>
          <a:p>
            <a:pPr marL="0" indent="0">
              <a:buNone/>
            </a:pPr>
            <a:r>
              <a:rPr lang="en-IN" sz="1600">
                <a:solidFill>
                  <a:srgbClr val="000000"/>
                </a:solidFill>
              </a:rPr>
              <a:t>	The DB instance class determines the computation and memory capacity of an Amazon RDS DB instance. The DB instance class you need depends on your processing power and memory requirements.</a:t>
            </a:r>
          </a:p>
          <a:p>
            <a:pPr marL="0" indent="0">
              <a:buNone/>
            </a:pPr>
            <a:endParaRPr lang="en-IN" sz="1600">
              <a:solidFill>
                <a:srgbClr val="000000"/>
              </a:solidFill>
            </a:endParaRPr>
          </a:p>
          <a:p>
            <a:pPr marL="0" indent="0">
              <a:buNone/>
            </a:pPr>
            <a:r>
              <a:rPr lang="en-IN" sz="1600">
                <a:solidFill>
                  <a:srgbClr val="000000"/>
                </a:solidFill>
              </a:rPr>
              <a:t>For more information about instance class pricing, see </a:t>
            </a:r>
            <a:r>
              <a:rPr lang="en-IN" sz="1600">
                <a:solidFill>
                  <a:srgbClr val="000000"/>
                </a:solidFill>
                <a:hlinkClick r:id="rId3"/>
              </a:rPr>
              <a:t>Amazon RDS Pricing</a:t>
            </a:r>
            <a:r>
              <a:rPr lang="en-IN" sz="1600">
                <a:solidFill>
                  <a:srgbClr val="000000"/>
                </a:solidFill>
              </a:rPr>
              <a:t>.</a:t>
            </a:r>
          </a:p>
          <a:p>
            <a:pPr marL="0" indent="0">
              <a:buNone/>
            </a:pPr>
            <a:endParaRPr lang="en-IN" sz="1600">
              <a:solidFill>
                <a:srgbClr val="000000"/>
              </a:solidFill>
            </a:endParaRPr>
          </a:p>
          <a:p>
            <a:pPr marL="0" indent="0">
              <a:buNone/>
            </a:pPr>
            <a:r>
              <a:rPr lang="en-IN" sz="1600">
                <a:solidFill>
                  <a:srgbClr val="000000"/>
                </a:solidFill>
              </a:rPr>
              <a:t>Amazon Aurora supports two types of instance classes: </a:t>
            </a:r>
          </a:p>
          <a:p>
            <a:pPr marL="514350" indent="-514350">
              <a:buAutoNum type="arabicPeriod"/>
            </a:pPr>
            <a:r>
              <a:rPr lang="en-IN" sz="1600">
                <a:solidFill>
                  <a:srgbClr val="000000"/>
                </a:solidFill>
              </a:rPr>
              <a:t>Memory Optimized </a:t>
            </a:r>
          </a:p>
          <a:p>
            <a:pPr marL="514350" indent="-514350">
              <a:buAutoNum type="arabicPeriod"/>
            </a:pPr>
            <a:r>
              <a:rPr lang="en-IN" sz="1600">
                <a:solidFill>
                  <a:srgbClr val="000000"/>
                </a:solidFill>
              </a:rPr>
              <a:t>Burstable Performance</a:t>
            </a:r>
          </a:p>
        </p:txBody>
      </p:sp>
    </p:spTree>
    <p:extLst>
      <p:ext uri="{BB962C8B-B14F-4D97-AF65-F5344CB8AC3E}">
        <p14:creationId xmlns:p14="http://schemas.microsoft.com/office/powerpoint/2010/main" val="2486614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E2DA-1373-4CBF-AFDB-95208FEF17E5}"/>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B84F92CA-2350-459B-B450-18A6819C50E0}"/>
              </a:ext>
            </a:extLst>
          </p:cNvPr>
          <p:cNvGraphicFramePr>
            <a:graphicFrameLocks noGrp="1"/>
          </p:cNvGraphicFramePr>
          <p:nvPr>
            <p:ph idx="1"/>
            <p:extLst>
              <p:ext uri="{D42A27DB-BD31-4B8C-83A1-F6EECF244321}">
                <p14:modId xmlns:p14="http://schemas.microsoft.com/office/powerpoint/2010/main" val="64123395"/>
              </p:ext>
            </p:extLst>
          </p:nvPr>
        </p:nvGraphicFramePr>
        <p:xfrm>
          <a:off x="0" y="0"/>
          <a:ext cx="12192000" cy="6925527"/>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594641872"/>
                    </a:ext>
                  </a:extLst>
                </a:gridCol>
                <a:gridCol w="1219200">
                  <a:extLst>
                    <a:ext uri="{9D8B030D-6E8A-4147-A177-3AD203B41FA5}">
                      <a16:colId xmlns:a16="http://schemas.microsoft.com/office/drawing/2014/main" val="916103251"/>
                    </a:ext>
                  </a:extLst>
                </a:gridCol>
                <a:gridCol w="769034">
                  <a:extLst>
                    <a:ext uri="{9D8B030D-6E8A-4147-A177-3AD203B41FA5}">
                      <a16:colId xmlns:a16="http://schemas.microsoft.com/office/drawing/2014/main" val="4143392764"/>
                    </a:ext>
                  </a:extLst>
                </a:gridCol>
                <a:gridCol w="1448972">
                  <a:extLst>
                    <a:ext uri="{9D8B030D-6E8A-4147-A177-3AD203B41FA5}">
                      <a16:colId xmlns:a16="http://schemas.microsoft.com/office/drawing/2014/main" val="1393923280"/>
                    </a:ext>
                  </a:extLst>
                </a:gridCol>
                <a:gridCol w="956603">
                  <a:extLst>
                    <a:ext uri="{9D8B030D-6E8A-4147-A177-3AD203B41FA5}">
                      <a16:colId xmlns:a16="http://schemas.microsoft.com/office/drawing/2014/main" val="1137189145"/>
                    </a:ext>
                  </a:extLst>
                </a:gridCol>
                <a:gridCol w="1294228">
                  <a:extLst>
                    <a:ext uri="{9D8B030D-6E8A-4147-A177-3AD203B41FA5}">
                      <a16:colId xmlns:a16="http://schemas.microsoft.com/office/drawing/2014/main" val="212189747"/>
                    </a:ext>
                  </a:extLst>
                </a:gridCol>
                <a:gridCol w="1627163">
                  <a:extLst>
                    <a:ext uri="{9D8B030D-6E8A-4147-A177-3AD203B41FA5}">
                      <a16:colId xmlns:a16="http://schemas.microsoft.com/office/drawing/2014/main" val="3434840399"/>
                    </a:ext>
                  </a:extLst>
                </a:gridCol>
                <a:gridCol w="1219200">
                  <a:extLst>
                    <a:ext uri="{9D8B030D-6E8A-4147-A177-3AD203B41FA5}">
                      <a16:colId xmlns:a16="http://schemas.microsoft.com/office/drawing/2014/main" val="2621357019"/>
                    </a:ext>
                  </a:extLst>
                </a:gridCol>
                <a:gridCol w="1219200">
                  <a:extLst>
                    <a:ext uri="{9D8B030D-6E8A-4147-A177-3AD203B41FA5}">
                      <a16:colId xmlns:a16="http://schemas.microsoft.com/office/drawing/2014/main" val="2440947755"/>
                    </a:ext>
                  </a:extLst>
                </a:gridCol>
                <a:gridCol w="1219200">
                  <a:extLst>
                    <a:ext uri="{9D8B030D-6E8A-4147-A177-3AD203B41FA5}">
                      <a16:colId xmlns:a16="http://schemas.microsoft.com/office/drawing/2014/main" val="959647726"/>
                    </a:ext>
                  </a:extLst>
                </a:gridCol>
              </a:tblGrid>
              <a:tr h="534617">
                <a:tc>
                  <a:txBody>
                    <a:bodyPr/>
                    <a:lstStyle/>
                    <a:p>
                      <a:pPr algn="l" fontAlgn="t"/>
                      <a:r>
                        <a:rPr lang="en-IN" sz="1400" b="1" dirty="0">
                          <a:solidFill>
                            <a:srgbClr val="333333"/>
                          </a:solidFill>
                          <a:effectLst/>
                        </a:rPr>
                        <a:t>Instance Class</a:t>
                      </a:r>
                    </a:p>
                  </a:txBody>
                  <a:tcPr marL="47625" marR="47625" marT="47625" marB="47625"/>
                </a:tc>
                <a:tc>
                  <a:txBody>
                    <a:bodyPr/>
                    <a:lstStyle/>
                    <a:p>
                      <a:pPr algn="l" fontAlgn="t"/>
                      <a:r>
                        <a:rPr lang="en-IN" sz="1400" b="1">
                          <a:solidFill>
                            <a:srgbClr val="333333"/>
                          </a:solidFill>
                          <a:effectLst/>
                        </a:rPr>
                        <a:t>vCPU</a:t>
                      </a:r>
                      <a:r>
                        <a:rPr lang="en-IN" sz="1400" b="1" baseline="30000">
                          <a:solidFill>
                            <a:srgbClr val="333333"/>
                          </a:solidFill>
                          <a:effectLst/>
                        </a:rPr>
                        <a:t>1</a:t>
                      </a:r>
                      <a:endParaRPr lang="en-IN" sz="1400" b="1">
                        <a:solidFill>
                          <a:srgbClr val="333333"/>
                        </a:solidFill>
                        <a:effectLst/>
                      </a:endParaRPr>
                    </a:p>
                  </a:txBody>
                  <a:tcPr marL="47625" marR="47625" marT="47625" marB="47625"/>
                </a:tc>
                <a:tc>
                  <a:txBody>
                    <a:bodyPr/>
                    <a:lstStyle/>
                    <a:p>
                      <a:pPr algn="l" fontAlgn="t"/>
                      <a:r>
                        <a:rPr lang="en-IN" sz="1400" b="1">
                          <a:solidFill>
                            <a:srgbClr val="333333"/>
                          </a:solidFill>
                          <a:effectLst/>
                        </a:rPr>
                        <a:t>ECU</a:t>
                      </a:r>
                      <a:r>
                        <a:rPr lang="en-IN" sz="1400" b="1" baseline="30000">
                          <a:solidFill>
                            <a:srgbClr val="333333"/>
                          </a:solidFill>
                          <a:effectLst/>
                        </a:rPr>
                        <a:t>2</a:t>
                      </a:r>
                      <a:endParaRPr lang="en-IN" sz="1400" b="1">
                        <a:solidFill>
                          <a:srgbClr val="333333"/>
                        </a:solidFill>
                        <a:effectLst/>
                      </a:endParaRPr>
                    </a:p>
                  </a:txBody>
                  <a:tcPr marL="47625" marR="47625" marT="47625" marB="47625"/>
                </a:tc>
                <a:tc>
                  <a:txBody>
                    <a:bodyPr/>
                    <a:lstStyle/>
                    <a:p>
                      <a:pPr algn="l" fontAlgn="t"/>
                      <a:r>
                        <a:rPr lang="en-IN" sz="1400" b="1" dirty="0">
                          <a:solidFill>
                            <a:srgbClr val="333333"/>
                          </a:solidFill>
                          <a:effectLst/>
                        </a:rPr>
                        <a:t>Memory</a:t>
                      </a:r>
                      <a:r>
                        <a:rPr lang="en-IN" sz="1400" b="1" baseline="30000" dirty="0">
                          <a:solidFill>
                            <a:srgbClr val="333333"/>
                          </a:solidFill>
                          <a:effectLst/>
                        </a:rPr>
                        <a:t>3</a:t>
                      </a:r>
                      <a:r>
                        <a:rPr lang="en-IN" sz="1400" b="1" dirty="0">
                          <a:solidFill>
                            <a:srgbClr val="333333"/>
                          </a:solidFill>
                          <a:effectLst/>
                        </a:rPr>
                        <a:t>(</a:t>
                      </a:r>
                      <a:r>
                        <a:rPr lang="en-IN" sz="1400" b="1" dirty="0" err="1">
                          <a:solidFill>
                            <a:srgbClr val="333333"/>
                          </a:solidFill>
                          <a:effectLst/>
                        </a:rPr>
                        <a:t>GiB</a:t>
                      </a:r>
                      <a:r>
                        <a:rPr lang="en-IN" sz="1400" b="1" dirty="0">
                          <a:solidFill>
                            <a:srgbClr val="333333"/>
                          </a:solidFill>
                          <a:effectLst/>
                        </a:rPr>
                        <a:t>)</a:t>
                      </a:r>
                    </a:p>
                  </a:txBody>
                  <a:tcPr marL="47625" marR="47625" marT="47625" marB="47625"/>
                </a:tc>
                <a:tc>
                  <a:txBody>
                    <a:bodyPr/>
                    <a:lstStyle/>
                    <a:p>
                      <a:pPr algn="l" fontAlgn="t"/>
                      <a:r>
                        <a:rPr lang="en-IN" sz="1400" b="1" dirty="0">
                          <a:solidFill>
                            <a:srgbClr val="333333"/>
                          </a:solidFill>
                          <a:effectLst/>
                        </a:rPr>
                        <a:t>VPC Only</a:t>
                      </a:r>
                      <a:r>
                        <a:rPr lang="en-IN" sz="1400" b="1" baseline="30000" dirty="0">
                          <a:solidFill>
                            <a:srgbClr val="333333"/>
                          </a:solidFill>
                          <a:effectLst/>
                        </a:rPr>
                        <a:t>4</a:t>
                      </a:r>
                      <a:endParaRPr lang="en-IN" sz="1400" b="1" dirty="0">
                        <a:solidFill>
                          <a:srgbClr val="333333"/>
                        </a:solidFill>
                        <a:effectLst/>
                      </a:endParaRPr>
                    </a:p>
                  </a:txBody>
                  <a:tcPr marL="47625" marR="47625" marT="47625" marB="47625"/>
                </a:tc>
                <a:tc>
                  <a:txBody>
                    <a:bodyPr/>
                    <a:lstStyle/>
                    <a:p>
                      <a:pPr algn="l" fontAlgn="t"/>
                      <a:r>
                        <a:rPr lang="en-IN" sz="1400" b="1" dirty="0">
                          <a:solidFill>
                            <a:srgbClr val="333333"/>
                          </a:solidFill>
                          <a:effectLst/>
                        </a:rPr>
                        <a:t>EBS Optimized</a:t>
                      </a:r>
                      <a:r>
                        <a:rPr lang="en-IN" sz="1400" b="1" baseline="30000" dirty="0">
                          <a:solidFill>
                            <a:srgbClr val="333333"/>
                          </a:solidFill>
                          <a:effectLst/>
                        </a:rPr>
                        <a:t>5</a:t>
                      </a:r>
                      <a:endParaRPr lang="en-IN" sz="1400" b="1" dirty="0">
                        <a:solidFill>
                          <a:srgbClr val="333333"/>
                        </a:solidFill>
                        <a:effectLst/>
                      </a:endParaRPr>
                    </a:p>
                  </a:txBody>
                  <a:tcPr marL="47625" marR="47625" marT="47625" marB="47625"/>
                </a:tc>
                <a:tc>
                  <a:txBody>
                    <a:bodyPr/>
                    <a:lstStyle/>
                    <a:p>
                      <a:pPr algn="l" fontAlgn="t"/>
                      <a:r>
                        <a:rPr lang="en-IN" sz="1400" b="1" dirty="0">
                          <a:solidFill>
                            <a:srgbClr val="333333"/>
                          </a:solidFill>
                          <a:effectLst/>
                        </a:rPr>
                        <a:t>Max. Bandwidth</a:t>
                      </a:r>
                      <a:r>
                        <a:rPr lang="en-IN" sz="1400" b="1" baseline="30000" dirty="0">
                          <a:solidFill>
                            <a:srgbClr val="333333"/>
                          </a:solidFill>
                          <a:effectLst/>
                        </a:rPr>
                        <a:t>6</a:t>
                      </a:r>
                      <a:r>
                        <a:rPr lang="en-IN" sz="1400" b="1" dirty="0">
                          <a:solidFill>
                            <a:srgbClr val="333333"/>
                          </a:solidFill>
                          <a:effectLst/>
                        </a:rPr>
                        <a:t>(Mbps)</a:t>
                      </a:r>
                    </a:p>
                  </a:txBody>
                  <a:tcPr marL="47625" marR="47625" marT="47625" marB="47625"/>
                </a:tc>
                <a:tc>
                  <a:txBody>
                    <a:bodyPr/>
                    <a:lstStyle/>
                    <a:p>
                      <a:pPr algn="l" fontAlgn="t"/>
                      <a:r>
                        <a:rPr lang="en-IN" sz="1400" b="1">
                          <a:solidFill>
                            <a:srgbClr val="333333"/>
                          </a:solidFill>
                          <a:effectLst/>
                        </a:rPr>
                        <a:t>Network Performance</a:t>
                      </a:r>
                      <a:r>
                        <a:rPr lang="en-IN" sz="1400" b="1" baseline="30000">
                          <a:solidFill>
                            <a:srgbClr val="333333"/>
                          </a:solidFill>
                          <a:effectLst/>
                        </a:rPr>
                        <a:t>7</a:t>
                      </a:r>
                      <a:endParaRPr lang="en-IN" sz="1400" b="1">
                        <a:solidFill>
                          <a:srgbClr val="333333"/>
                        </a:solidFill>
                        <a:effectLst/>
                      </a:endParaRPr>
                    </a:p>
                  </a:txBody>
                  <a:tcPr marL="47625" marR="47625" marT="47625" marB="47625"/>
                </a:tc>
                <a:tc>
                  <a:txBody>
                    <a:bodyPr/>
                    <a:lstStyle/>
                    <a:p>
                      <a:pPr algn="l" fontAlgn="t"/>
                      <a:r>
                        <a:rPr lang="en-IN" sz="1400" b="1">
                          <a:solidFill>
                            <a:srgbClr val="333333"/>
                          </a:solidFill>
                          <a:effectLst/>
                        </a:rPr>
                        <a:t>Aurora MySQL</a:t>
                      </a:r>
                    </a:p>
                  </a:txBody>
                  <a:tcPr marL="47625" marR="47625" marT="47625" marB="47625"/>
                </a:tc>
                <a:tc>
                  <a:txBody>
                    <a:bodyPr/>
                    <a:lstStyle/>
                    <a:p>
                      <a:pPr algn="l" fontAlgn="t"/>
                      <a:r>
                        <a:rPr lang="en-IN" sz="1400" b="1">
                          <a:solidFill>
                            <a:srgbClr val="333333"/>
                          </a:solidFill>
                          <a:effectLst/>
                        </a:rPr>
                        <a:t>Aurora PostgreSQL</a:t>
                      </a:r>
                    </a:p>
                  </a:txBody>
                  <a:tcPr marL="47625" marR="47625" marT="47625" marB="47625"/>
                </a:tc>
                <a:extLst>
                  <a:ext uri="{0D108BD9-81ED-4DB2-BD59-A6C34878D82A}">
                    <a16:rowId xmlns:a16="http://schemas.microsoft.com/office/drawing/2014/main" val="1130303342"/>
                  </a:ext>
                </a:extLst>
              </a:tr>
              <a:tr h="368912">
                <a:tc gridSpan="10">
                  <a:txBody>
                    <a:bodyPr/>
                    <a:lstStyle/>
                    <a:p>
                      <a:pPr fontAlgn="t"/>
                      <a:r>
                        <a:rPr lang="en-IN" sz="1400" b="1">
                          <a:effectLst/>
                        </a:rPr>
                        <a:t>db.r4 – Latest Generation Memory Optimized Instance Classes</a:t>
                      </a:r>
                      <a:endParaRPr lang="en-IN" sz="1400">
                        <a:effectLst/>
                      </a:endParaRPr>
                    </a:p>
                  </a:txBody>
                  <a:tcPr marL="47625" marR="47625" marT="47625" marB="47625"/>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89689206"/>
                  </a:ext>
                </a:extLst>
              </a:tr>
              <a:tr h="316088">
                <a:tc>
                  <a:txBody>
                    <a:bodyPr/>
                    <a:lstStyle/>
                    <a:p>
                      <a:pPr fontAlgn="t"/>
                      <a:r>
                        <a:rPr lang="en-IN" sz="1400">
                          <a:effectLst/>
                        </a:rPr>
                        <a:t>db.r4.16xlarge</a:t>
                      </a:r>
                    </a:p>
                  </a:txBody>
                  <a:tcPr marL="47625" marR="47625" marT="47625" marB="47625"/>
                </a:tc>
                <a:tc>
                  <a:txBody>
                    <a:bodyPr/>
                    <a:lstStyle/>
                    <a:p>
                      <a:pPr fontAlgn="t"/>
                      <a:r>
                        <a:rPr lang="en-IN" sz="1400">
                          <a:effectLst/>
                        </a:rPr>
                        <a:t>64</a:t>
                      </a:r>
                    </a:p>
                  </a:txBody>
                  <a:tcPr marL="47625" marR="47625" marT="47625" marB="47625"/>
                </a:tc>
                <a:tc>
                  <a:txBody>
                    <a:bodyPr/>
                    <a:lstStyle/>
                    <a:p>
                      <a:pPr fontAlgn="t"/>
                      <a:r>
                        <a:rPr lang="en-IN" sz="1400">
                          <a:effectLst/>
                        </a:rPr>
                        <a:t>195</a:t>
                      </a:r>
                    </a:p>
                  </a:txBody>
                  <a:tcPr marL="47625" marR="47625" marT="47625" marB="47625"/>
                </a:tc>
                <a:tc>
                  <a:txBody>
                    <a:bodyPr/>
                    <a:lstStyle/>
                    <a:p>
                      <a:pPr fontAlgn="t"/>
                      <a:r>
                        <a:rPr lang="en-IN" sz="1400">
                          <a:effectLst/>
                        </a:rPr>
                        <a:t>488</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14,000</a:t>
                      </a:r>
                    </a:p>
                  </a:txBody>
                  <a:tcPr marL="47625" marR="47625" marT="47625" marB="47625"/>
                </a:tc>
                <a:tc>
                  <a:txBody>
                    <a:bodyPr/>
                    <a:lstStyle/>
                    <a:p>
                      <a:pPr fontAlgn="t"/>
                      <a:r>
                        <a:rPr lang="en-IN" sz="1400">
                          <a:effectLst/>
                        </a:rPr>
                        <a:t>25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3786917995"/>
                  </a:ext>
                </a:extLst>
              </a:tr>
              <a:tr h="316088">
                <a:tc>
                  <a:txBody>
                    <a:bodyPr/>
                    <a:lstStyle/>
                    <a:p>
                      <a:pPr fontAlgn="t"/>
                      <a:r>
                        <a:rPr lang="en-IN" sz="1400">
                          <a:effectLst/>
                        </a:rPr>
                        <a:t>db.r4.8xlarge</a:t>
                      </a:r>
                    </a:p>
                  </a:txBody>
                  <a:tcPr marL="47625" marR="47625" marT="47625" marB="47625"/>
                </a:tc>
                <a:tc>
                  <a:txBody>
                    <a:bodyPr/>
                    <a:lstStyle/>
                    <a:p>
                      <a:pPr fontAlgn="t"/>
                      <a:r>
                        <a:rPr lang="en-IN" sz="1400">
                          <a:effectLst/>
                        </a:rPr>
                        <a:t>32</a:t>
                      </a:r>
                    </a:p>
                  </a:txBody>
                  <a:tcPr marL="47625" marR="47625" marT="47625" marB="47625"/>
                </a:tc>
                <a:tc>
                  <a:txBody>
                    <a:bodyPr/>
                    <a:lstStyle/>
                    <a:p>
                      <a:pPr fontAlgn="t"/>
                      <a:r>
                        <a:rPr lang="en-IN" sz="1400">
                          <a:effectLst/>
                        </a:rPr>
                        <a:t>99</a:t>
                      </a:r>
                    </a:p>
                  </a:txBody>
                  <a:tcPr marL="47625" marR="47625" marT="47625" marB="47625"/>
                </a:tc>
                <a:tc>
                  <a:txBody>
                    <a:bodyPr/>
                    <a:lstStyle/>
                    <a:p>
                      <a:pPr fontAlgn="t"/>
                      <a:r>
                        <a:rPr lang="en-IN" sz="1400">
                          <a:effectLst/>
                        </a:rPr>
                        <a:t>244</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7,000</a:t>
                      </a:r>
                    </a:p>
                  </a:txBody>
                  <a:tcPr marL="47625" marR="47625" marT="47625" marB="47625"/>
                </a:tc>
                <a:tc>
                  <a:txBody>
                    <a:bodyPr/>
                    <a:lstStyle/>
                    <a:p>
                      <a:pPr fontAlgn="t"/>
                      <a:r>
                        <a:rPr lang="en-IN" sz="1400">
                          <a:effectLst/>
                        </a:rPr>
                        <a:t>10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1916571137"/>
                  </a:ext>
                </a:extLst>
              </a:tr>
              <a:tr h="317893">
                <a:tc>
                  <a:txBody>
                    <a:bodyPr/>
                    <a:lstStyle/>
                    <a:p>
                      <a:pPr fontAlgn="t"/>
                      <a:r>
                        <a:rPr lang="en-IN" sz="1400">
                          <a:effectLst/>
                        </a:rPr>
                        <a:t>db.r4.4xlarge</a:t>
                      </a:r>
                    </a:p>
                  </a:txBody>
                  <a:tcPr marL="47625" marR="47625" marT="47625" marB="47625"/>
                </a:tc>
                <a:tc>
                  <a:txBody>
                    <a:bodyPr/>
                    <a:lstStyle/>
                    <a:p>
                      <a:pPr fontAlgn="t"/>
                      <a:r>
                        <a:rPr lang="en-IN" sz="1400" dirty="0">
                          <a:effectLst/>
                        </a:rPr>
                        <a:t>16</a:t>
                      </a:r>
                    </a:p>
                  </a:txBody>
                  <a:tcPr marL="47625" marR="47625" marT="47625" marB="47625"/>
                </a:tc>
                <a:tc>
                  <a:txBody>
                    <a:bodyPr/>
                    <a:lstStyle/>
                    <a:p>
                      <a:pPr fontAlgn="t"/>
                      <a:r>
                        <a:rPr lang="en-IN" sz="1400">
                          <a:effectLst/>
                        </a:rPr>
                        <a:t>53</a:t>
                      </a:r>
                    </a:p>
                  </a:txBody>
                  <a:tcPr marL="47625" marR="47625" marT="47625" marB="47625"/>
                </a:tc>
                <a:tc>
                  <a:txBody>
                    <a:bodyPr/>
                    <a:lstStyle/>
                    <a:p>
                      <a:pPr fontAlgn="t"/>
                      <a:r>
                        <a:rPr lang="en-IN" sz="1400">
                          <a:effectLst/>
                        </a:rPr>
                        <a:t>122</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3,500</a:t>
                      </a:r>
                    </a:p>
                  </a:txBody>
                  <a:tcPr marL="47625" marR="47625" marT="47625" marB="47625"/>
                </a:tc>
                <a:tc>
                  <a:txBody>
                    <a:bodyPr/>
                    <a:lstStyle/>
                    <a:p>
                      <a:pPr fontAlgn="t"/>
                      <a:r>
                        <a:rPr lang="en-IN" sz="1400">
                          <a:effectLst/>
                        </a:rPr>
                        <a:t>Up to 10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2326992335"/>
                  </a:ext>
                </a:extLst>
              </a:tr>
              <a:tr h="330609">
                <a:tc>
                  <a:txBody>
                    <a:bodyPr/>
                    <a:lstStyle/>
                    <a:p>
                      <a:pPr fontAlgn="t"/>
                      <a:r>
                        <a:rPr lang="en-IN" sz="1400">
                          <a:effectLst/>
                        </a:rPr>
                        <a:t>db.r4.2xlarge</a:t>
                      </a:r>
                    </a:p>
                  </a:txBody>
                  <a:tcPr marL="47625" marR="47625" marT="47625" marB="47625"/>
                </a:tc>
                <a:tc>
                  <a:txBody>
                    <a:bodyPr/>
                    <a:lstStyle/>
                    <a:p>
                      <a:pPr fontAlgn="t"/>
                      <a:r>
                        <a:rPr lang="en-IN" sz="1400">
                          <a:effectLst/>
                        </a:rPr>
                        <a:t>8</a:t>
                      </a:r>
                    </a:p>
                  </a:txBody>
                  <a:tcPr marL="47625" marR="47625" marT="47625" marB="47625"/>
                </a:tc>
                <a:tc>
                  <a:txBody>
                    <a:bodyPr/>
                    <a:lstStyle/>
                    <a:p>
                      <a:pPr fontAlgn="t"/>
                      <a:r>
                        <a:rPr lang="en-IN" sz="1400">
                          <a:effectLst/>
                        </a:rPr>
                        <a:t>27</a:t>
                      </a:r>
                    </a:p>
                  </a:txBody>
                  <a:tcPr marL="47625" marR="47625" marT="47625" marB="47625"/>
                </a:tc>
                <a:tc>
                  <a:txBody>
                    <a:bodyPr/>
                    <a:lstStyle/>
                    <a:p>
                      <a:pPr fontAlgn="t"/>
                      <a:r>
                        <a:rPr lang="en-IN" sz="1400">
                          <a:effectLst/>
                        </a:rPr>
                        <a:t>61</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1,750</a:t>
                      </a:r>
                    </a:p>
                  </a:txBody>
                  <a:tcPr marL="47625" marR="47625" marT="47625" marB="47625"/>
                </a:tc>
                <a:tc>
                  <a:txBody>
                    <a:bodyPr/>
                    <a:lstStyle/>
                    <a:p>
                      <a:pPr fontAlgn="t"/>
                      <a:r>
                        <a:rPr lang="en-IN" sz="1400">
                          <a:effectLst/>
                        </a:rPr>
                        <a:t>Up to 10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387619267"/>
                  </a:ext>
                </a:extLst>
              </a:tr>
              <a:tr h="316088">
                <a:tc>
                  <a:txBody>
                    <a:bodyPr/>
                    <a:lstStyle/>
                    <a:p>
                      <a:pPr fontAlgn="t"/>
                      <a:r>
                        <a:rPr lang="en-IN" sz="1400">
                          <a:effectLst/>
                        </a:rPr>
                        <a:t>db.r4.xlarge</a:t>
                      </a:r>
                    </a:p>
                  </a:txBody>
                  <a:tcPr marL="47625" marR="47625" marT="47625" marB="47625"/>
                </a:tc>
                <a:tc>
                  <a:txBody>
                    <a:bodyPr/>
                    <a:lstStyle/>
                    <a:p>
                      <a:pPr fontAlgn="t"/>
                      <a:r>
                        <a:rPr lang="en-IN" sz="1400">
                          <a:effectLst/>
                        </a:rPr>
                        <a:t>4</a:t>
                      </a:r>
                    </a:p>
                  </a:txBody>
                  <a:tcPr marL="47625" marR="47625" marT="47625" marB="47625"/>
                </a:tc>
                <a:tc>
                  <a:txBody>
                    <a:bodyPr/>
                    <a:lstStyle/>
                    <a:p>
                      <a:pPr fontAlgn="t"/>
                      <a:r>
                        <a:rPr lang="en-IN" sz="1400">
                          <a:effectLst/>
                        </a:rPr>
                        <a:t>13.5</a:t>
                      </a:r>
                    </a:p>
                  </a:txBody>
                  <a:tcPr marL="47625" marR="47625" marT="47625" marB="47625"/>
                </a:tc>
                <a:tc>
                  <a:txBody>
                    <a:bodyPr/>
                    <a:lstStyle/>
                    <a:p>
                      <a:pPr fontAlgn="t"/>
                      <a:r>
                        <a:rPr lang="en-IN" sz="1400">
                          <a:effectLst/>
                        </a:rPr>
                        <a:t>30.5</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875</a:t>
                      </a:r>
                    </a:p>
                  </a:txBody>
                  <a:tcPr marL="47625" marR="47625" marT="47625" marB="47625"/>
                </a:tc>
                <a:tc>
                  <a:txBody>
                    <a:bodyPr/>
                    <a:lstStyle/>
                    <a:p>
                      <a:pPr fontAlgn="t"/>
                      <a:r>
                        <a:rPr lang="en-IN" sz="1400">
                          <a:effectLst/>
                        </a:rPr>
                        <a:t>Up to 10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466141653"/>
                  </a:ext>
                </a:extLst>
              </a:tr>
              <a:tr h="316088">
                <a:tc>
                  <a:txBody>
                    <a:bodyPr/>
                    <a:lstStyle/>
                    <a:p>
                      <a:pPr fontAlgn="t"/>
                      <a:r>
                        <a:rPr lang="en-IN" sz="1400">
                          <a:effectLst/>
                        </a:rPr>
                        <a:t>db.r4.large</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7</a:t>
                      </a:r>
                    </a:p>
                  </a:txBody>
                  <a:tcPr marL="47625" marR="47625" marT="47625" marB="47625"/>
                </a:tc>
                <a:tc>
                  <a:txBody>
                    <a:bodyPr/>
                    <a:lstStyle/>
                    <a:p>
                      <a:pPr fontAlgn="t"/>
                      <a:r>
                        <a:rPr lang="en-IN" sz="1400" dirty="0">
                          <a:effectLst/>
                        </a:rPr>
                        <a:t>15.25</a:t>
                      </a:r>
                    </a:p>
                  </a:txBody>
                  <a:tcPr marL="47625" marR="47625" marT="47625" marB="47625"/>
                </a:tc>
                <a:tc>
                  <a:txBody>
                    <a:bodyPr/>
                    <a:lstStyle/>
                    <a:p>
                      <a:pPr fontAlgn="t"/>
                      <a:r>
                        <a:rPr lang="en-IN" sz="1400" dirty="0">
                          <a:effectLst/>
                        </a:rPr>
                        <a:t>Yes</a:t>
                      </a:r>
                    </a:p>
                  </a:txBody>
                  <a:tcPr marL="47625" marR="47625" marT="47625" marB="47625"/>
                </a:tc>
                <a:tc>
                  <a:txBody>
                    <a:bodyPr/>
                    <a:lstStyle/>
                    <a:p>
                      <a:pPr fontAlgn="t"/>
                      <a:r>
                        <a:rPr lang="en-IN" sz="1400" dirty="0">
                          <a:effectLst/>
                        </a:rPr>
                        <a:t>Yes</a:t>
                      </a:r>
                    </a:p>
                  </a:txBody>
                  <a:tcPr marL="47625" marR="47625" marT="47625" marB="47625"/>
                </a:tc>
                <a:tc>
                  <a:txBody>
                    <a:bodyPr/>
                    <a:lstStyle/>
                    <a:p>
                      <a:pPr fontAlgn="t"/>
                      <a:r>
                        <a:rPr lang="en-IN" sz="1400" dirty="0">
                          <a:effectLst/>
                        </a:rPr>
                        <a:t>437</a:t>
                      </a:r>
                    </a:p>
                  </a:txBody>
                  <a:tcPr marL="47625" marR="47625" marT="47625" marB="47625"/>
                </a:tc>
                <a:tc>
                  <a:txBody>
                    <a:bodyPr/>
                    <a:lstStyle/>
                    <a:p>
                      <a:pPr fontAlgn="t"/>
                      <a:r>
                        <a:rPr lang="en-IN" sz="1400">
                          <a:effectLst/>
                        </a:rPr>
                        <a:t>Up to 10 Gbps</a:t>
                      </a:r>
                    </a:p>
                  </a:txBody>
                  <a:tcPr marL="47625" marR="47625" marT="47625" marB="47625"/>
                </a:tc>
                <a:tc>
                  <a:txBody>
                    <a:bodyPr/>
                    <a:lstStyle/>
                    <a:p>
                      <a:pPr fontAlgn="t"/>
                      <a:r>
                        <a:rPr lang="en-IN" sz="1400">
                          <a:effectLst/>
                        </a:rPr>
                        <a:t>1.15 and later</a:t>
                      </a:r>
                    </a:p>
                  </a:txBody>
                  <a:tcPr marL="47625" marR="47625" marT="47625" marB="47625"/>
                </a:tc>
                <a:tc>
                  <a:txBody>
                    <a:bodyPr/>
                    <a:lstStyle/>
                    <a:p>
                      <a:pPr fontAlgn="t"/>
                      <a:r>
                        <a:rPr lang="en-IN" sz="1400">
                          <a:effectLst/>
                        </a:rPr>
                        <a:t>Yes</a:t>
                      </a:r>
                    </a:p>
                  </a:txBody>
                  <a:tcPr marL="47625" marR="47625" marT="47625" marB="47625"/>
                </a:tc>
                <a:extLst>
                  <a:ext uri="{0D108BD9-81ED-4DB2-BD59-A6C34878D82A}">
                    <a16:rowId xmlns:a16="http://schemas.microsoft.com/office/drawing/2014/main" val="590779698"/>
                  </a:ext>
                </a:extLst>
              </a:tr>
              <a:tr h="316088">
                <a:tc gridSpan="10">
                  <a:txBody>
                    <a:bodyPr/>
                    <a:lstStyle/>
                    <a:p>
                      <a:pPr fontAlgn="t"/>
                      <a:r>
                        <a:rPr lang="en-IN" sz="1400" b="1">
                          <a:effectLst/>
                        </a:rPr>
                        <a:t>db.r3 – Current Generation Memory Optimized Instance Classes</a:t>
                      </a:r>
                      <a:endParaRPr lang="en-IN" sz="1400">
                        <a:effectLst/>
                      </a:endParaRPr>
                    </a:p>
                  </a:txBody>
                  <a:tcPr marL="47625" marR="47625" marT="47625" marB="47625"/>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533474"/>
                  </a:ext>
                </a:extLst>
              </a:tr>
              <a:tr h="316088">
                <a:tc>
                  <a:txBody>
                    <a:bodyPr/>
                    <a:lstStyle/>
                    <a:p>
                      <a:pPr fontAlgn="t"/>
                      <a:r>
                        <a:rPr lang="en-IN" sz="1400">
                          <a:effectLst/>
                        </a:rPr>
                        <a:t>db.r3.8xlarge</a:t>
                      </a:r>
                    </a:p>
                  </a:txBody>
                  <a:tcPr marL="47625" marR="47625" marT="47625" marB="47625"/>
                </a:tc>
                <a:tc>
                  <a:txBody>
                    <a:bodyPr/>
                    <a:lstStyle/>
                    <a:p>
                      <a:pPr fontAlgn="t"/>
                      <a:r>
                        <a:rPr lang="en-IN" sz="1400">
                          <a:effectLst/>
                        </a:rPr>
                        <a:t>32</a:t>
                      </a:r>
                    </a:p>
                  </a:txBody>
                  <a:tcPr marL="47625" marR="47625" marT="47625" marB="47625"/>
                </a:tc>
                <a:tc>
                  <a:txBody>
                    <a:bodyPr/>
                    <a:lstStyle/>
                    <a:p>
                      <a:pPr fontAlgn="t"/>
                      <a:r>
                        <a:rPr lang="en-IN" sz="1400">
                          <a:effectLst/>
                        </a:rPr>
                        <a:t>104</a:t>
                      </a:r>
                    </a:p>
                  </a:txBody>
                  <a:tcPr marL="47625" marR="47625" marT="47625" marB="47625"/>
                </a:tc>
                <a:tc>
                  <a:txBody>
                    <a:bodyPr/>
                    <a:lstStyle/>
                    <a:p>
                      <a:pPr fontAlgn="t"/>
                      <a:r>
                        <a:rPr lang="en-IN" sz="1400">
                          <a:effectLst/>
                        </a:rPr>
                        <a:t>244</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10 Gbps</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2030692760"/>
                  </a:ext>
                </a:extLst>
              </a:tr>
              <a:tr h="316088">
                <a:tc>
                  <a:txBody>
                    <a:bodyPr/>
                    <a:lstStyle/>
                    <a:p>
                      <a:pPr fontAlgn="t"/>
                      <a:r>
                        <a:rPr lang="en-IN" sz="1400">
                          <a:effectLst/>
                        </a:rPr>
                        <a:t>db.r3.4xlarge</a:t>
                      </a:r>
                    </a:p>
                  </a:txBody>
                  <a:tcPr marL="47625" marR="47625" marT="47625" marB="47625"/>
                </a:tc>
                <a:tc>
                  <a:txBody>
                    <a:bodyPr/>
                    <a:lstStyle/>
                    <a:p>
                      <a:pPr fontAlgn="t"/>
                      <a:r>
                        <a:rPr lang="en-IN" sz="1400">
                          <a:effectLst/>
                        </a:rPr>
                        <a:t>16</a:t>
                      </a:r>
                    </a:p>
                  </a:txBody>
                  <a:tcPr marL="47625" marR="47625" marT="47625" marB="47625"/>
                </a:tc>
                <a:tc>
                  <a:txBody>
                    <a:bodyPr/>
                    <a:lstStyle/>
                    <a:p>
                      <a:pPr fontAlgn="t"/>
                      <a:r>
                        <a:rPr lang="en-IN" sz="1400">
                          <a:effectLst/>
                        </a:rPr>
                        <a:t>52</a:t>
                      </a:r>
                    </a:p>
                  </a:txBody>
                  <a:tcPr marL="47625" marR="47625" marT="47625" marB="47625"/>
                </a:tc>
                <a:tc>
                  <a:txBody>
                    <a:bodyPr/>
                    <a:lstStyle/>
                    <a:p>
                      <a:pPr fontAlgn="t"/>
                      <a:r>
                        <a:rPr lang="en-IN" sz="1400">
                          <a:effectLst/>
                        </a:rPr>
                        <a:t>122</a:t>
                      </a:r>
                    </a:p>
                  </a:txBody>
                  <a:tcPr marL="47625" marR="47625" marT="47625" marB="47625"/>
                </a:tc>
                <a:tc>
                  <a:txBody>
                    <a:bodyPr/>
                    <a:lstStyle/>
                    <a:p>
                      <a:pPr fontAlgn="t"/>
                      <a:r>
                        <a:rPr lang="en-IN" sz="1400" dirty="0">
                          <a:effectLst/>
                        </a:rPr>
                        <a:t>No</a:t>
                      </a:r>
                    </a:p>
                  </a:txBody>
                  <a:tcPr marL="47625" marR="47625" marT="47625" marB="47625"/>
                </a:tc>
                <a:tc>
                  <a:txBody>
                    <a:bodyPr/>
                    <a:lstStyle/>
                    <a:p>
                      <a:pPr fontAlgn="t"/>
                      <a:r>
                        <a:rPr lang="en-IN" sz="1400" dirty="0">
                          <a:effectLst/>
                        </a:rPr>
                        <a:t>Yes</a:t>
                      </a:r>
                    </a:p>
                  </a:txBody>
                  <a:tcPr marL="47625" marR="47625" marT="47625" marB="47625"/>
                </a:tc>
                <a:tc>
                  <a:txBody>
                    <a:bodyPr/>
                    <a:lstStyle/>
                    <a:p>
                      <a:pPr fontAlgn="t"/>
                      <a:r>
                        <a:rPr lang="en-IN" sz="1400">
                          <a:effectLst/>
                        </a:rPr>
                        <a:t>2,000</a:t>
                      </a:r>
                      <a:endParaRPr lang="en-IN" sz="1400" dirty="0">
                        <a:effectLst/>
                      </a:endParaRPr>
                    </a:p>
                  </a:txBody>
                  <a:tcPr marL="47625" marR="47625" marT="47625" marB="47625"/>
                </a:tc>
                <a:tc>
                  <a:txBody>
                    <a:bodyPr/>
                    <a:lstStyle/>
                    <a:p>
                      <a:pPr fontAlgn="t"/>
                      <a:r>
                        <a:rPr lang="en-IN" sz="1400">
                          <a:effectLst/>
                        </a:rPr>
                        <a:t>High</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516509462"/>
                  </a:ext>
                </a:extLst>
              </a:tr>
              <a:tr h="316088">
                <a:tc>
                  <a:txBody>
                    <a:bodyPr/>
                    <a:lstStyle/>
                    <a:p>
                      <a:pPr fontAlgn="t"/>
                      <a:r>
                        <a:rPr lang="en-IN" sz="1400">
                          <a:effectLst/>
                        </a:rPr>
                        <a:t>db.r3.2xlarge</a:t>
                      </a:r>
                    </a:p>
                  </a:txBody>
                  <a:tcPr marL="47625" marR="47625" marT="47625" marB="47625"/>
                </a:tc>
                <a:tc>
                  <a:txBody>
                    <a:bodyPr/>
                    <a:lstStyle/>
                    <a:p>
                      <a:pPr fontAlgn="t"/>
                      <a:r>
                        <a:rPr lang="en-IN" sz="1400">
                          <a:effectLst/>
                        </a:rPr>
                        <a:t>8</a:t>
                      </a:r>
                    </a:p>
                  </a:txBody>
                  <a:tcPr marL="47625" marR="47625" marT="47625" marB="47625"/>
                </a:tc>
                <a:tc>
                  <a:txBody>
                    <a:bodyPr/>
                    <a:lstStyle/>
                    <a:p>
                      <a:pPr fontAlgn="t"/>
                      <a:r>
                        <a:rPr lang="en-IN" sz="1400">
                          <a:effectLst/>
                        </a:rPr>
                        <a:t>26</a:t>
                      </a:r>
                    </a:p>
                  </a:txBody>
                  <a:tcPr marL="47625" marR="47625" marT="47625" marB="47625"/>
                </a:tc>
                <a:tc>
                  <a:txBody>
                    <a:bodyPr/>
                    <a:lstStyle/>
                    <a:p>
                      <a:pPr fontAlgn="t"/>
                      <a:r>
                        <a:rPr lang="en-IN" sz="1400">
                          <a:effectLst/>
                        </a:rPr>
                        <a:t>61</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1,000</a:t>
                      </a:r>
                    </a:p>
                  </a:txBody>
                  <a:tcPr marL="47625" marR="47625" marT="47625" marB="47625"/>
                </a:tc>
                <a:tc>
                  <a:txBody>
                    <a:bodyPr/>
                    <a:lstStyle/>
                    <a:p>
                      <a:pPr fontAlgn="t"/>
                      <a:r>
                        <a:rPr lang="en-IN" sz="1400">
                          <a:effectLst/>
                        </a:rPr>
                        <a:t>High</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1624423305"/>
                  </a:ext>
                </a:extLst>
              </a:tr>
              <a:tr h="316088">
                <a:tc>
                  <a:txBody>
                    <a:bodyPr/>
                    <a:lstStyle/>
                    <a:p>
                      <a:pPr fontAlgn="t"/>
                      <a:r>
                        <a:rPr lang="en-IN" sz="1400">
                          <a:effectLst/>
                        </a:rPr>
                        <a:t>db.r3.xlarge</a:t>
                      </a:r>
                    </a:p>
                  </a:txBody>
                  <a:tcPr marL="47625" marR="47625" marT="47625" marB="47625"/>
                </a:tc>
                <a:tc>
                  <a:txBody>
                    <a:bodyPr/>
                    <a:lstStyle/>
                    <a:p>
                      <a:pPr fontAlgn="t"/>
                      <a:r>
                        <a:rPr lang="en-IN" sz="1400">
                          <a:effectLst/>
                        </a:rPr>
                        <a:t>4</a:t>
                      </a:r>
                    </a:p>
                  </a:txBody>
                  <a:tcPr marL="47625" marR="47625" marT="47625" marB="47625"/>
                </a:tc>
                <a:tc>
                  <a:txBody>
                    <a:bodyPr/>
                    <a:lstStyle/>
                    <a:p>
                      <a:pPr fontAlgn="t"/>
                      <a:r>
                        <a:rPr lang="en-IN" sz="1400">
                          <a:effectLst/>
                        </a:rPr>
                        <a:t>13</a:t>
                      </a:r>
                    </a:p>
                  </a:txBody>
                  <a:tcPr marL="47625" marR="47625" marT="47625" marB="47625"/>
                </a:tc>
                <a:tc>
                  <a:txBody>
                    <a:bodyPr/>
                    <a:lstStyle/>
                    <a:p>
                      <a:pPr fontAlgn="t"/>
                      <a:r>
                        <a:rPr lang="en-IN" sz="1400">
                          <a:effectLst/>
                        </a:rPr>
                        <a:t>30.5</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500</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3285770142"/>
                  </a:ext>
                </a:extLst>
              </a:tr>
              <a:tr h="316088">
                <a:tc>
                  <a:txBody>
                    <a:bodyPr/>
                    <a:lstStyle/>
                    <a:p>
                      <a:pPr fontAlgn="t"/>
                      <a:r>
                        <a:rPr lang="en-IN" sz="1400">
                          <a:effectLst/>
                        </a:rPr>
                        <a:t>db.r3.large</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6.5</a:t>
                      </a:r>
                    </a:p>
                  </a:txBody>
                  <a:tcPr marL="47625" marR="47625" marT="47625" marB="47625"/>
                </a:tc>
                <a:tc>
                  <a:txBody>
                    <a:bodyPr/>
                    <a:lstStyle/>
                    <a:p>
                      <a:pPr fontAlgn="t"/>
                      <a:r>
                        <a:rPr lang="en-IN" sz="1400" dirty="0">
                          <a:effectLst/>
                        </a:rPr>
                        <a:t>15.25</a:t>
                      </a:r>
                    </a:p>
                  </a:txBody>
                  <a:tcPr marL="47625" marR="47625" marT="47625" marB="47625"/>
                </a:tc>
                <a:tc>
                  <a:txBody>
                    <a:bodyPr/>
                    <a:lstStyle/>
                    <a:p>
                      <a:pPr fontAlgn="t"/>
                      <a:r>
                        <a:rPr lang="en-IN" sz="1400" dirty="0">
                          <a:effectLst/>
                        </a:rPr>
                        <a:t>No</a:t>
                      </a:r>
                    </a:p>
                  </a:txBody>
                  <a:tcPr marL="47625" marR="47625" marT="47625" marB="47625"/>
                </a:tc>
                <a:tc>
                  <a:txBody>
                    <a:bodyPr/>
                    <a:lstStyle/>
                    <a:p>
                      <a:pPr fontAlgn="t"/>
                      <a:r>
                        <a:rPr lang="en-IN" sz="1400" dirty="0">
                          <a:effectLst/>
                        </a:rPr>
                        <a:t>No</a:t>
                      </a:r>
                    </a:p>
                  </a:txBody>
                  <a:tcPr marL="47625" marR="47625" marT="47625" marB="47625"/>
                </a:tc>
                <a:tc>
                  <a:txBody>
                    <a:bodyPr/>
                    <a:lstStyle/>
                    <a:p>
                      <a:pPr fontAlgn="t"/>
                      <a:r>
                        <a:rPr lang="en-IN" sz="1400" dirty="0">
                          <a:effectLst/>
                        </a:rPr>
                        <a:t>—</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912379387"/>
                  </a:ext>
                </a:extLst>
              </a:tr>
              <a:tr h="316088">
                <a:tc gridSpan="10">
                  <a:txBody>
                    <a:bodyPr/>
                    <a:lstStyle/>
                    <a:p>
                      <a:pPr fontAlgn="t"/>
                      <a:r>
                        <a:rPr lang="en-IN" sz="1400" b="1" dirty="0">
                          <a:effectLst/>
                        </a:rPr>
                        <a:t>db.t2 – Current Generation Burstable Performance Instance Classes</a:t>
                      </a:r>
                      <a:endParaRPr lang="en-IN" sz="1400" dirty="0">
                        <a:effectLst/>
                      </a:endParaRPr>
                    </a:p>
                  </a:txBody>
                  <a:tcPr marL="47625" marR="47625" marT="47625" marB="47625"/>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949743808"/>
                  </a:ext>
                </a:extLst>
              </a:tr>
              <a:tr h="316088">
                <a:tc>
                  <a:txBody>
                    <a:bodyPr/>
                    <a:lstStyle/>
                    <a:p>
                      <a:pPr fontAlgn="t"/>
                      <a:r>
                        <a:rPr lang="en-IN" sz="1400">
                          <a:effectLst/>
                        </a:rPr>
                        <a:t>db.t2.2xlarge</a:t>
                      </a:r>
                    </a:p>
                  </a:txBody>
                  <a:tcPr marL="47625" marR="47625" marT="47625" marB="47625"/>
                </a:tc>
                <a:tc>
                  <a:txBody>
                    <a:bodyPr/>
                    <a:lstStyle/>
                    <a:p>
                      <a:pPr fontAlgn="t"/>
                      <a:r>
                        <a:rPr lang="en-IN" sz="1400">
                          <a:effectLst/>
                        </a:rPr>
                        <a:t>8</a:t>
                      </a:r>
                    </a:p>
                  </a:txBody>
                  <a:tcPr marL="47625" marR="47625" marT="47625" marB="47625"/>
                </a:tc>
                <a:tc>
                  <a:txBody>
                    <a:bodyPr/>
                    <a:lstStyle/>
                    <a:p>
                      <a:pPr fontAlgn="t"/>
                      <a:r>
                        <a:rPr lang="en-IN" sz="1400">
                          <a:effectLst/>
                        </a:rPr>
                        <a:t>8</a:t>
                      </a:r>
                    </a:p>
                  </a:txBody>
                  <a:tcPr marL="47625" marR="47625" marT="47625" marB="47625"/>
                </a:tc>
                <a:tc>
                  <a:txBody>
                    <a:bodyPr/>
                    <a:lstStyle/>
                    <a:p>
                      <a:pPr fontAlgn="t"/>
                      <a:r>
                        <a:rPr lang="en-IN" sz="1400">
                          <a:effectLst/>
                        </a:rPr>
                        <a:t>32</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1858724573"/>
                  </a:ext>
                </a:extLst>
              </a:tr>
              <a:tr h="316088">
                <a:tc>
                  <a:txBody>
                    <a:bodyPr/>
                    <a:lstStyle/>
                    <a:p>
                      <a:pPr fontAlgn="t"/>
                      <a:r>
                        <a:rPr lang="en-IN" sz="1400">
                          <a:effectLst/>
                        </a:rPr>
                        <a:t>db.t2.xlarge</a:t>
                      </a:r>
                    </a:p>
                  </a:txBody>
                  <a:tcPr marL="47625" marR="47625" marT="47625" marB="47625"/>
                </a:tc>
                <a:tc>
                  <a:txBody>
                    <a:bodyPr/>
                    <a:lstStyle/>
                    <a:p>
                      <a:pPr fontAlgn="t"/>
                      <a:r>
                        <a:rPr lang="en-IN" sz="1400">
                          <a:effectLst/>
                        </a:rPr>
                        <a:t>4</a:t>
                      </a:r>
                    </a:p>
                  </a:txBody>
                  <a:tcPr marL="47625" marR="47625" marT="47625" marB="47625"/>
                </a:tc>
                <a:tc>
                  <a:txBody>
                    <a:bodyPr/>
                    <a:lstStyle/>
                    <a:p>
                      <a:pPr fontAlgn="t"/>
                      <a:r>
                        <a:rPr lang="en-IN" sz="1400">
                          <a:effectLst/>
                        </a:rPr>
                        <a:t>4</a:t>
                      </a:r>
                    </a:p>
                  </a:txBody>
                  <a:tcPr marL="47625" marR="47625" marT="47625" marB="47625"/>
                </a:tc>
                <a:tc>
                  <a:txBody>
                    <a:bodyPr/>
                    <a:lstStyle/>
                    <a:p>
                      <a:pPr fontAlgn="t"/>
                      <a:r>
                        <a:rPr lang="en-IN" sz="1400">
                          <a:effectLst/>
                        </a:rPr>
                        <a:t>16</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1093255861"/>
                  </a:ext>
                </a:extLst>
              </a:tr>
              <a:tr h="316088">
                <a:tc>
                  <a:txBody>
                    <a:bodyPr/>
                    <a:lstStyle/>
                    <a:p>
                      <a:pPr fontAlgn="t"/>
                      <a:r>
                        <a:rPr lang="en-IN" sz="1400">
                          <a:effectLst/>
                        </a:rPr>
                        <a:t>db.t2.large</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8</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3997828392"/>
                  </a:ext>
                </a:extLst>
              </a:tr>
              <a:tr h="316088">
                <a:tc>
                  <a:txBody>
                    <a:bodyPr/>
                    <a:lstStyle/>
                    <a:p>
                      <a:pPr fontAlgn="t"/>
                      <a:r>
                        <a:rPr lang="en-IN" sz="1400">
                          <a:effectLst/>
                        </a:rPr>
                        <a:t>db.t2.medium</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4</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Moderate</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2715575109"/>
                  </a:ext>
                </a:extLst>
              </a:tr>
              <a:tr h="316088">
                <a:tc>
                  <a:txBody>
                    <a:bodyPr/>
                    <a:lstStyle/>
                    <a:p>
                      <a:pPr fontAlgn="t"/>
                      <a:r>
                        <a:rPr lang="en-IN" sz="1400">
                          <a:effectLst/>
                        </a:rPr>
                        <a:t>db.t2.small</a:t>
                      </a:r>
                    </a:p>
                  </a:txBody>
                  <a:tcPr marL="47625" marR="47625" marT="47625" marB="47625"/>
                </a:tc>
                <a:tc>
                  <a:txBody>
                    <a:bodyPr/>
                    <a:lstStyle/>
                    <a:p>
                      <a:pPr fontAlgn="t"/>
                      <a:r>
                        <a:rPr lang="en-IN" sz="1400">
                          <a:effectLst/>
                        </a:rPr>
                        <a:t>1</a:t>
                      </a:r>
                    </a:p>
                  </a:txBody>
                  <a:tcPr marL="47625" marR="47625" marT="47625" marB="47625"/>
                </a:tc>
                <a:tc>
                  <a:txBody>
                    <a:bodyPr/>
                    <a:lstStyle/>
                    <a:p>
                      <a:pPr fontAlgn="t"/>
                      <a:r>
                        <a:rPr lang="en-IN" sz="1400">
                          <a:effectLst/>
                        </a:rPr>
                        <a:t>1</a:t>
                      </a:r>
                    </a:p>
                  </a:txBody>
                  <a:tcPr marL="47625" marR="47625" marT="47625" marB="47625"/>
                </a:tc>
                <a:tc>
                  <a:txBody>
                    <a:bodyPr/>
                    <a:lstStyle/>
                    <a:p>
                      <a:pPr fontAlgn="t"/>
                      <a:r>
                        <a:rPr lang="en-IN" sz="1400">
                          <a:effectLst/>
                        </a:rPr>
                        <a:t>2</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a:effectLst/>
                        </a:rPr>
                        <a:t>—</a:t>
                      </a:r>
                    </a:p>
                  </a:txBody>
                  <a:tcPr marL="47625" marR="47625" marT="47625" marB="47625"/>
                </a:tc>
                <a:tc>
                  <a:txBody>
                    <a:bodyPr/>
                    <a:lstStyle/>
                    <a:p>
                      <a:pPr fontAlgn="t"/>
                      <a:r>
                        <a:rPr lang="en-IN" sz="1400">
                          <a:effectLst/>
                        </a:rPr>
                        <a:t>Low</a:t>
                      </a:r>
                    </a:p>
                  </a:txBody>
                  <a:tcPr marL="47625" marR="47625" marT="47625" marB="47625"/>
                </a:tc>
                <a:tc>
                  <a:txBody>
                    <a:bodyPr/>
                    <a:lstStyle/>
                    <a:p>
                      <a:pPr fontAlgn="t"/>
                      <a:r>
                        <a:rPr lang="en-IN" sz="1400">
                          <a:effectLst/>
                        </a:rPr>
                        <a:t>Yes</a:t>
                      </a:r>
                    </a:p>
                  </a:txBody>
                  <a:tcPr marL="47625" marR="47625" marT="47625" marB="47625"/>
                </a:tc>
                <a:tc>
                  <a:txBody>
                    <a:bodyPr/>
                    <a:lstStyle/>
                    <a:p>
                      <a:pPr fontAlgn="t"/>
                      <a:r>
                        <a:rPr lang="en-IN" sz="1400">
                          <a:effectLst/>
                        </a:rPr>
                        <a:t>No</a:t>
                      </a:r>
                    </a:p>
                  </a:txBody>
                  <a:tcPr marL="47625" marR="47625" marT="47625" marB="47625"/>
                </a:tc>
                <a:extLst>
                  <a:ext uri="{0D108BD9-81ED-4DB2-BD59-A6C34878D82A}">
                    <a16:rowId xmlns:a16="http://schemas.microsoft.com/office/drawing/2014/main" val="3134620386"/>
                  </a:ext>
                </a:extLst>
              </a:tr>
              <a:tr h="316088">
                <a:tc>
                  <a:txBody>
                    <a:bodyPr/>
                    <a:lstStyle/>
                    <a:p>
                      <a:pPr fontAlgn="t"/>
                      <a:r>
                        <a:rPr lang="en-IN" sz="1400">
                          <a:effectLst/>
                        </a:rPr>
                        <a:t>db.t2.micro</a:t>
                      </a:r>
                    </a:p>
                  </a:txBody>
                  <a:tcPr marL="47625" marR="47625" marT="47625" marB="47625"/>
                </a:tc>
                <a:tc>
                  <a:txBody>
                    <a:bodyPr/>
                    <a:lstStyle/>
                    <a:p>
                      <a:pPr fontAlgn="t"/>
                      <a:r>
                        <a:rPr lang="en-IN" sz="1400">
                          <a:effectLst/>
                        </a:rPr>
                        <a:t>1</a:t>
                      </a:r>
                    </a:p>
                  </a:txBody>
                  <a:tcPr marL="47625" marR="47625" marT="47625" marB="47625"/>
                </a:tc>
                <a:tc>
                  <a:txBody>
                    <a:bodyPr/>
                    <a:lstStyle/>
                    <a:p>
                      <a:pPr fontAlgn="t"/>
                      <a:r>
                        <a:rPr lang="en-IN" sz="1400">
                          <a:effectLst/>
                        </a:rPr>
                        <a:t>1</a:t>
                      </a:r>
                    </a:p>
                  </a:txBody>
                  <a:tcPr marL="47625" marR="47625" marT="47625" marB="47625"/>
                </a:tc>
                <a:tc>
                  <a:txBody>
                    <a:bodyPr/>
                    <a:lstStyle/>
                    <a:p>
                      <a:pPr fontAlgn="t"/>
                      <a:r>
                        <a:rPr lang="en-IN" sz="1400" dirty="0">
                          <a:effectLst/>
                        </a:rPr>
                        <a:t>1</a:t>
                      </a:r>
                    </a:p>
                  </a:txBody>
                  <a:tcPr marL="47625" marR="47625" marT="47625" marB="47625"/>
                </a:tc>
                <a:tc>
                  <a:txBody>
                    <a:bodyPr/>
                    <a:lstStyle/>
                    <a:p>
                      <a:pPr fontAlgn="t"/>
                      <a:r>
                        <a:rPr lang="en-IN" sz="1400" dirty="0">
                          <a:effectLst/>
                        </a:rPr>
                        <a:t>Yes</a:t>
                      </a:r>
                    </a:p>
                  </a:txBody>
                  <a:tcPr marL="47625" marR="47625" marT="47625" marB="47625"/>
                </a:tc>
                <a:tc>
                  <a:txBody>
                    <a:bodyPr/>
                    <a:lstStyle/>
                    <a:p>
                      <a:pPr fontAlgn="t"/>
                      <a:r>
                        <a:rPr lang="en-IN" sz="1400" dirty="0">
                          <a:effectLst/>
                        </a:rPr>
                        <a:t>No</a:t>
                      </a:r>
                    </a:p>
                  </a:txBody>
                  <a:tcPr marL="47625" marR="47625" marT="47625" marB="47625"/>
                </a:tc>
                <a:tc>
                  <a:txBody>
                    <a:bodyPr/>
                    <a:lstStyle/>
                    <a:p>
                      <a:pPr fontAlgn="t"/>
                      <a:r>
                        <a:rPr lang="en-IN" sz="1400" dirty="0">
                          <a:effectLst/>
                        </a:rPr>
                        <a:t>—</a:t>
                      </a:r>
                    </a:p>
                  </a:txBody>
                  <a:tcPr marL="47625" marR="47625" marT="47625" marB="47625"/>
                </a:tc>
                <a:tc>
                  <a:txBody>
                    <a:bodyPr/>
                    <a:lstStyle/>
                    <a:p>
                      <a:pPr fontAlgn="t"/>
                      <a:r>
                        <a:rPr lang="en-IN" sz="1400">
                          <a:effectLst/>
                        </a:rPr>
                        <a:t>Low</a:t>
                      </a:r>
                    </a:p>
                  </a:txBody>
                  <a:tcPr marL="47625" marR="47625" marT="47625" marB="47625"/>
                </a:tc>
                <a:tc>
                  <a:txBody>
                    <a:bodyPr/>
                    <a:lstStyle/>
                    <a:p>
                      <a:pPr fontAlgn="t"/>
                      <a:r>
                        <a:rPr lang="en-IN" sz="1400">
                          <a:effectLst/>
                        </a:rPr>
                        <a:t>No</a:t>
                      </a:r>
                    </a:p>
                  </a:txBody>
                  <a:tcPr marL="47625" marR="47625" marT="47625" marB="47625"/>
                </a:tc>
                <a:tc>
                  <a:txBody>
                    <a:bodyPr/>
                    <a:lstStyle/>
                    <a:p>
                      <a:pPr fontAlgn="t"/>
                      <a:r>
                        <a:rPr lang="en-IN" sz="1400" dirty="0">
                          <a:effectLst/>
                        </a:rPr>
                        <a:t>No</a:t>
                      </a:r>
                    </a:p>
                  </a:txBody>
                  <a:tcPr marL="47625" marR="47625" marT="47625" marB="47625"/>
                </a:tc>
                <a:extLst>
                  <a:ext uri="{0D108BD9-81ED-4DB2-BD59-A6C34878D82A}">
                    <a16:rowId xmlns:a16="http://schemas.microsoft.com/office/drawing/2014/main" val="2479994309"/>
                  </a:ext>
                </a:extLst>
              </a:tr>
            </a:tbl>
          </a:graphicData>
        </a:graphic>
      </p:graphicFrame>
    </p:spTree>
    <p:extLst>
      <p:ext uri="{BB962C8B-B14F-4D97-AF65-F5344CB8AC3E}">
        <p14:creationId xmlns:p14="http://schemas.microsoft.com/office/powerpoint/2010/main" val="176931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8411B01-DD2F-4262-8929-67F93D4D6064}"/>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Amazon Aurora Endpoints</a:t>
            </a:r>
            <a:endParaRPr lang="en-IN" sz="4000" dirty="0">
              <a:solidFill>
                <a:srgbClr val="FFFFFF"/>
              </a:solidFill>
            </a:endParaRPr>
          </a:p>
        </p:txBody>
      </p:sp>
      <p:graphicFrame>
        <p:nvGraphicFramePr>
          <p:cNvPr id="21" name="Content Placeholder 2">
            <a:extLst>
              <a:ext uri="{FF2B5EF4-FFF2-40B4-BE49-F238E27FC236}">
                <a16:creationId xmlns:a16="http://schemas.microsoft.com/office/drawing/2014/main" id="{9F25A785-F1D7-41DC-9A2B-A55D039F6314}"/>
              </a:ext>
            </a:extLst>
          </p:cNvPr>
          <p:cNvGraphicFramePr>
            <a:graphicFrameLocks noGrp="1"/>
          </p:cNvGraphicFramePr>
          <p:nvPr>
            <p:ph idx="1"/>
            <p:extLst>
              <p:ext uri="{D42A27DB-BD31-4B8C-83A1-F6EECF244321}">
                <p14:modId xmlns:p14="http://schemas.microsoft.com/office/powerpoint/2010/main" val="2427256988"/>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8170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36B0-4630-4FA7-ABDB-F7C37F2A7A2D}"/>
              </a:ext>
            </a:extLst>
          </p:cNvPr>
          <p:cNvSpPr>
            <a:spLocks noGrp="1"/>
          </p:cNvSpPr>
          <p:nvPr>
            <p:ph type="title"/>
          </p:nvPr>
        </p:nvSpPr>
        <p:spPr>
          <a:xfrm>
            <a:off x="838200" y="365125"/>
            <a:ext cx="10515600" cy="1325563"/>
          </a:xfrm>
        </p:spPr>
        <p:txBody>
          <a:bodyPr>
            <a:normAutofit/>
          </a:bodyPr>
          <a:lstStyle/>
          <a:p>
            <a:r>
              <a:rPr lang="en-IN" b="1"/>
              <a:t>Choosing the Regions and Availability Zones</a:t>
            </a:r>
            <a:endParaRPr lang="en-IN" dirty="0"/>
          </a:p>
        </p:txBody>
      </p:sp>
      <p:sp>
        <p:nvSpPr>
          <p:cNvPr id="3" name="Content Placeholder 2">
            <a:extLst>
              <a:ext uri="{FF2B5EF4-FFF2-40B4-BE49-F238E27FC236}">
                <a16:creationId xmlns:a16="http://schemas.microsoft.com/office/drawing/2014/main" id="{3BF2C630-1A6F-4759-89FF-8FDC4CD92C0D}"/>
              </a:ext>
            </a:extLst>
          </p:cNvPr>
          <p:cNvSpPr>
            <a:spLocks noGrp="1"/>
          </p:cNvSpPr>
          <p:nvPr>
            <p:ph idx="1"/>
          </p:nvPr>
        </p:nvSpPr>
        <p:spPr>
          <a:xfrm>
            <a:off x="838200" y="1825625"/>
            <a:ext cx="3797807" cy="4351338"/>
          </a:xfrm>
        </p:spPr>
        <p:txBody>
          <a:bodyPr>
            <a:normAutofit/>
          </a:bodyPr>
          <a:lstStyle/>
          <a:p>
            <a:pPr marL="0" indent="0">
              <a:buNone/>
            </a:pPr>
            <a:r>
              <a:rPr lang="en-IN" sz="2000" dirty="0"/>
              <a:t>Amazon cloud computing resources are hosted in multiple locations world-wide. These locations are composed of AWS Regions and Availability Zones. Each </a:t>
            </a:r>
            <a:r>
              <a:rPr lang="en-IN" sz="2000" i="1" dirty="0"/>
              <a:t>AWS Region</a:t>
            </a:r>
            <a:r>
              <a:rPr lang="en-IN" sz="2000" dirty="0"/>
              <a:t> is a separate geographic area. Each AWS Region has multiple, isolated locations known as </a:t>
            </a:r>
            <a:r>
              <a:rPr lang="en-IN" sz="2000" i="1" dirty="0"/>
              <a:t>Availability Zones</a:t>
            </a:r>
            <a:r>
              <a:rPr lang="en-IN" sz="2000" dirty="0"/>
              <a:t>. </a:t>
            </a:r>
          </a:p>
        </p:txBody>
      </p:sp>
      <p:pic>
        <p:nvPicPr>
          <p:cNvPr id="2050" name="Picture 2" descr="&#10;   Single AZ Scenario&#10;  ">
            <a:extLst>
              <a:ext uri="{FF2B5EF4-FFF2-40B4-BE49-F238E27FC236}">
                <a16:creationId xmlns:a16="http://schemas.microsoft.com/office/drawing/2014/main" id="{3BA97A66-C8E2-4E3C-AEC9-466087AFA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5" r="-3" b="-3"/>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646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8443C1-2EA6-4897-93FA-1814716EEAD8}"/>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Adding Aurora Replicas to a DB Cluster</a:t>
            </a:r>
            <a:endParaRPr lang="en-IN" sz="4000">
              <a:solidFill>
                <a:srgbClr val="FFFFFF"/>
              </a:solidFill>
            </a:endParaRPr>
          </a:p>
        </p:txBody>
      </p:sp>
      <p:sp>
        <p:nvSpPr>
          <p:cNvPr id="3" name="Content Placeholder 2">
            <a:extLst>
              <a:ext uri="{FF2B5EF4-FFF2-40B4-BE49-F238E27FC236}">
                <a16:creationId xmlns:a16="http://schemas.microsoft.com/office/drawing/2014/main" id="{04780ED4-90A4-4BF0-8B70-90E9200BB218}"/>
              </a:ext>
            </a:extLst>
          </p:cNvPr>
          <p:cNvSpPr>
            <a:spLocks noGrp="1"/>
          </p:cNvSpPr>
          <p:nvPr>
            <p:ph idx="1"/>
          </p:nvPr>
        </p:nvSpPr>
        <p:spPr>
          <a:xfrm>
            <a:off x="1179226" y="3092970"/>
            <a:ext cx="9833548" cy="2693976"/>
          </a:xfrm>
        </p:spPr>
        <p:txBody>
          <a:bodyPr>
            <a:normAutofit/>
          </a:bodyPr>
          <a:lstStyle/>
          <a:p>
            <a:pPr marL="0" indent="0">
              <a:buNone/>
            </a:pPr>
            <a:r>
              <a:rPr lang="en-IN" sz="2000" dirty="0">
                <a:solidFill>
                  <a:srgbClr val="000000"/>
                </a:solidFill>
              </a:rPr>
              <a:t>In an Aurora DB clusters, there is one primary DB instance and up to 15 Aurora Replicas. The primary DB instance supports read and write operations, and performs all of the data modifications to the cluster volume. Aurora Replicas connect to the same storage volume as the primary DB instance and support only read operations. Aurora Replicas can offload read workloads from the primary DB instance.</a:t>
            </a:r>
          </a:p>
        </p:txBody>
      </p:sp>
    </p:spTree>
    <p:extLst>
      <p:ext uri="{BB962C8B-B14F-4D97-AF65-F5344CB8AC3E}">
        <p14:creationId xmlns:p14="http://schemas.microsoft.com/office/powerpoint/2010/main" val="1996729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E3F9C-E39B-4832-BBD8-8DB443BE6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Demo – Adding Aurora Replica to DB Cluster</a:t>
            </a:r>
          </a:p>
        </p:txBody>
      </p:sp>
    </p:spTree>
    <p:extLst>
      <p:ext uri="{BB962C8B-B14F-4D97-AF65-F5344CB8AC3E}">
        <p14:creationId xmlns:p14="http://schemas.microsoft.com/office/powerpoint/2010/main" val="4227584025"/>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A94B255F-CB98-4770-8E6B-04183B4177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029835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B9B5EDE8-3C17-4430-B573-752EC54208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176493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347BECD0-AF3A-440C-8183-DF60908EC1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434136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0EAE26CE-764F-4549-AFA1-064020DE93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345519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7A567421-A938-4590-B67D-5C4D816355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97002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5039A81A-E97D-45B5-88E5-E73D517E21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849782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AEF9ABEC-F3AF-4239-983C-2D1E866CA7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63189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B0E65C-55E4-473B-B09F-DDE2F3036C0D}"/>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Amazon Aurora Storage and Reliability</a:t>
            </a:r>
            <a:endParaRPr lang="en-IN" sz="4000" dirty="0">
              <a:solidFill>
                <a:srgbClr val="FFFFFF"/>
              </a:solidFill>
            </a:endParaRPr>
          </a:p>
        </p:txBody>
      </p:sp>
      <p:sp>
        <p:nvSpPr>
          <p:cNvPr id="15" name="Content Placeholder 2">
            <a:extLst>
              <a:ext uri="{FF2B5EF4-FFF2-40B4-BE49-F238E27FC236}">
                <a16:creationId xmlns:a16="http://schemas.microsoft.com/office/drawing/2014/main" id="{EFEFC29A-288D-4B0B-A348-A17CBE47BB5C}"/>
              </a:ext>
            </a:extLst>
          </p:cNvPr>
          <p:cNvSpPr>
            <a:spLocks noGrp="1"/>
          </p:cNvSpPr>
          <p:nvPr>
            <p:ph idx="1"/>
          </p:nvPr>
        </p:nvSpPr>
        <p:spPr>
          <a:xfrm>
            <a:off x="1179226" y="3092970"/>
            <a:ext cx="9833548" cy="2693976"/>
          </a:xfrm>
        </p:spPr>
        <p:txBody>
          <a:bodyPr>
            <a:normAutofit/>
          </a:bodyPr>
          <a:lstStyle/>
          <a:p>
            <a:pPr marL="0" indent="0">
              <a:buNone/>
            </a:pPr>
            <a:r>
              <a:rPr lang="en-IN" sz="2000" b="1" dirty="0">
                <a:solidFill>
                  <a:srgbClr val="000000"/>
                </a:solidFill>
              </a:rPr>
              <a:t>Amazon Aurora Storage</a:t>
            </a:r>
          </a:p>
          <a:p>
            <a:pPr algn="just"/>
            <a:r>
              <a:rPr lang="en-IN" sz="2000" dirty="0">
                <a:solidFill>
                  <a:srgbClr val="000000"/>
                </a:solidFill>
              </a:rPr>
              <a:t>Aurora data is stored in the cluster volume, which is a single, virtual volume that utilizes solid state disk (SSD) drives. A cluster volume consists of copies of the data across multiple Availability Zones in a single region.</a:t>
            </a:r>
          </a:p>
          <a:p>
            <a:endParaRPr lang="en-IN" sz="2000" dirty="0">
              <a:solidFill>
                <a:srgbClr val="000000"/>
              </a:solidFill>
            </a:endParaRPr>
          </a:p>
          <a:p>
            <a:pPr algn="just"/>
            <a:r>
              <a:rPr lang="en-IN" sz="2000" dirty="0">
                <a:solidFill>
                  <a:srgbClr val="000000"/>
                </a:solidFill>
              </a:rPr>
              <a:t>Aurora cluster volumes automatically grow as the amount of data in your database increases. An Aurora cluster volume can grow to a maximum size of 64 terabytes (TB).</a:t>
            </a:r>
          </a:p>
          <a:p>
            <a:pPr marL="0" indent="0">
              <a:buNone/>
            </a:pPr>
            <a:endParaRPr lang="en-IN" sz="2000" dirty="0">
              <a:solidFill>
                <a:srgbClr val="000000"/>
              </a:solidFill>
            </a:endParaRPr>
          </a:p>
          <a:p>
            <a:pPr marL="0" indent="0">
              <a:buNone/>
            </a:pPr>
            <a:endParaRPr lang="en-IN" sz="2000" dirty="0">
              <a:solidFill>
                <a:srgbClr val="000000"/>
              </a:solidFill>
            </a:endParaRPr>
          </a:p>
        </p:txBody>
      </p:sp>
    </p:spTree>
    <p:extLst>
      <p:ext uri="{BB962C8B-B14F-4D97-AF65-F5344CB8AC3E}">
        <p14:creationId xmlns:p14="http://schemas.microsoft.com/office/powerpoint/2010/main" val="1904431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E3F9C-E39B-4832-BBD8-8DB443BE6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Performing Failover Event</a:t>
            </a:r>
          </a:p>
        </p:txBody>
      </p:sp>
    </p:spTree>
    <p:extLst>
      <p:ext uri="{BB962C8B-B14F-4D97-AF65-F5344CB8AC3E}">
        <p14:creationId xmlns:p14="http://schemas.microsoft.com/office/powerpoint/2010/main" val="1917595354"/>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B9E1A4-BFF9-46E1-B1DD-48A0F98DA46D}"/>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Managing Performance and Scaling for Aurora DB Clusters</a:t>
            </a:r>
            <a:endParaRPr lang="en-IN" sz="4000">
              <a:solidFill>
                <a:srgbClr val="FFFFFF"/>
              </a:solidFill>
            </a:endParaRPr>
          </a:p>
        </p:txBody>
      </p:sp>
      <p:sp>
        <p:nvSpPr>
          <p:cNvPr id="3" name="Content Placeholder 2">
            <a:extLst>
              <a:ext uri="{FF2B5EF4-FFF2-40B4-BE49-F238E27FC236}">
                <a16:creationId xmlns:a16="http://schemas.microsoft.com/office/drawing/2014/main" id="{F2FBCBB8-4DC2-4CA8-BB75-9E215E3CBD8A}"/>
              </a:ext>
            </a:extLst>
          </p:cNvPr>
          <p:cNvSpPr>
            <a:spLocks noGrp="1"/>
          </p:cNvSpPr>
          <p:nvPr>
            <p:ph idx="1"/>
          </p:nvPr>
        </p:nvSpPr>
        <p:spPr>
          <a:xfrm>
            <a:off x="1179226" y="3092970"/>
            <a:ext cx="9833548" cy="2693976"/>
          </a:xfrm>
        </p:spPr>
        <p:txBody>
          <a:bodyPr>
            <a:normAutofit/>
          </a:bodyPr>
          <a:lstStyle/>
          <a:p>
            <a:pPr marL="0" indent="0">
              <a:buNone/>
            </a:pPr>
            <a:r>
              <a:rPr lang="en-IN" sz="2000" dirty="0">
                <a:solidFill>
                  <a:srgbClr val="000000"/>
                </a:solidFill>
              </a:rPr>
              <a:t>You can use the following options to manage performance and scaling for Aurora DB clusters and DB instances:</a:t>
            </a:r>
          </a:p>
          <a:p>
            <a:r>
              <a:rPr lang="en-IN" sz="2000" dirty="0">
                <a:solidFill>
                  <a:srgbClr val="000000"/>
                </a:solidFill>
              </a:rPr>
              <a:t>Storage Scaling</a:t>
            </a:r>
          </a:p>
          <a:p>
            <a:r>
              <a:rPr lang="en-IN" sz="2000" dirty="0">
                <a:solidFill>
                  <a:srgbClr val="000000"/>
                </a:solidFill>
              </a:rPr>
              <a:t>Instance Scaling</a:t>
            </a:r>
          </a:p>
          <a:p>
            <a:r>
              <a:rPr lang="en-IN" sz="2000" dirty="0">
                <a:solidFill>
                  <a:srgbClr val="000000"/>
                </a:solidFill>
              </a:rPr>
              <a:t>Read Scaling</a:t>
            </a:r>
          </a:p>
          <a:p>
            <a:r>
              <a:rPr lang="en-IN" sz="2000" dirty="0">
                <a:solidFill>
                  <a:srgbClr val="000000"/>
                </a:solidFill>
              </a:rPr>
              <a:t>Managing Connections</a:t>
            </a:r>
          </a:p>
          <a:p>
            <a:pPr marL="0" indent="0">
              <a:buNone/>
            </a:pPr>
            <a:endParaRPr lang="en-IN" sz="2000" dirty="0">
              <a:solidFill>
                <a:srgbClr val="000000"/>
              </a:solidFill>
            </a:endParaRPr>
          </a:p>
        </p:txBody>
      </p:sp>
    </p:spTree>
    <p:extLst>
      <p:ext uri="{BB962C8B-B14F-4D97-AF65-F5344CB8AC3E}">
        <p14:creationId xmlns:p14="http://schemas.microsoft.com/office/powerpoint/2010/main" val="36078608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F33693-5F95-4AE6-BA7D-9F2338E93876}"/>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Using Amazon Aurora Auto Scaling with Aurora Replicas</a:t>
            </a:r>
            <a:endParaRPr lang="en-IN" sz="4000" dirty="0">
              <a:solidFill>
                <a:srgbClr val="FFFFFF"/>
              </a:solidFill>
            </a:endParaRPr>
          </a:p>
        </p:txBody>
      </p:sp>
      <p:sp>
        <p:nvSpPr>
          <p:cNvPr id="3" name="Content Placeholder 2">
            <a:extLst>
              <a:ext uri="{FF2B5EF4-FFF2-40B4-BE49-F238E27FC236}">
                <a16:creationId xmlns:a16="http://schemas.microsoft.com/office/drawing/2014/main" id="{C82FB6D0-194C-43C4-8F54-10AEBA4CD418}"/>
              </a:ext>
            </a:extLst>
          </p:cNvPr>
          <p:cNvSpPr>
            <a:spLocks noGrp="1"/>
          </p:cNvSpPr>
          <p:nvPr>
            <p:ph idx="1"/>
          </p:nvPr>
        </p:nvSpPr>
        <p:spPr>
          <a:xfrm>
            <a:off x="1179226" y="3092970"/>
            <a:ext cx="9833548" cy="2693976"/>
          </a:xfrm>
        </p:spPr>
        <p:txBody>
          <a:bodyPr>
            <a:normAutofit/>
          </a:bodyPr>
          <a:lstStyle/>
          <a:p>
            <a:pPr marL="0" indent="0">
              <a:buNone/>
            </a:pPr>
            <a:r>
              <a:rPr lang="en-IN" sz="2000">
                <a:solidFill>
                  <a:srgbClr val="000000"/>
                </a:solidFill>
              </a:rPr>
              <a:t>	To meet your connectivity and workload requirements, Aurora Auto Scaling dynamically adjusts the number of Aurora Replicas provisioned for an Aurora DB cluster. Aurora Auto Scaling enables your Aurora DB cluster to handle sudden increases in connectivity or workload. When the connectivity or workload decreases, Aurora Auto Scaling removes unnecessary Aurora Replicas so that you don't pay for unused provisioned DB instances.</a:t>
            </a:r>
          </a:p>
        </p:txBody>
      </p:sp>
    </p:spTree>
    <p:extLst>
      <p:ext uri="{BB962C8B-B14F-4D97-AF65-F5344CB8AC3E}">
        <p14:creationId xmlns:p14="http://schemas.microsoft.com/office/powerpoint/2010/main" val="2895705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13A1E4-59F7-49B9-804E-CCCC6D17FB29}"/>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Aurora Auto Scaling Policies</a:t>
            </a:r>
            <a:endParaRPr lang="en-IN" sz="4000">
              <a:solidFill>
                <a:srgbClr val="FFFFFF"/>
              </a:solidFill>
            </a:endParaRPr>
          </a:p>
        </p:txBody>
      </p:sp>
      <p:sp>
        <p:nvSpPr>
          <p:cNvPr id="3" name="Content Placeholder 2">
            <a:extLst>
              <a:ext uri="{FF2B5EF4-FFF2-40B4-BE49-F238E27FC236}">
                <a16:creationId xmlns:a16="http://schemas.microsoft.com/office/drawing/2014/main" id="{AE46F754-A75A-4304-9D15-1A04F9701ECA}"/>
              </a:ext>
            </a:extLst>
          </p:cNvPr>
          <p:cNvSpPr>
            <a:spLocks noGrp="1"/>
          </p:cNvSpPr>
          <p:nvPr>
            <p:ph idx="1"/>
          </p:nvPr>
        </p:nvSpPr>
        <p:spPr>
          <a:xfrm>
            <a:off x="1179226" y="3092970"/>
            <a:ext cx="9833548" cy="2693976"/>
          </a:xfrm>
        </p:spPr>
        <p:txBody>
          <a:bodyPr>
            <a:normAutofit/>
          </a:bodyPr>
          <a:lstStyle/>
          <a:p>
            <a:pPr marL="0" indent="0">
              <a:buNone/>
            </a:pPr>
            <a:r>
              <a:rPr lang="en-IN" sz="2000" dirty="0">
                <a:solidFill>
                  <a:srgbClr val="000000"/>
                </a:solidFill>
              </a:rPr>
              <a:t>Aurora Auto Scaling uses a scaling policy to adjust the number of Aurora Replicas in an Aurora DB cluster. Aurora Auto Scaling has the following components:</a:t>
            </a:r>
          </a:p>
          <a:p>
            <a:r>
              <a:rPr lang="en-IN" sz="2000" dirty="0">
                <a:solidFill>
                  <a:srgbClr val="000000"/>
                </a:solidFill>
              </a:rPr>
              <a:t>A service-linked role</a:t>
            </a:r>
          </a:p>
          <a:p>
            <a:r>
              <a:rPr lang="en-IN" sz="2000" dirty="0">
                <a:solidFill>
                  <a:srgbClr val="000000"/>
                </a:solidFill>
              </a:rPr>
              <a:t>A target metric</a:t>
            </a:r>
          </a:p>
          <a:p>
            <a:r>
              <a:rPr lang="en-IN" sz="2000" dirty="0">
                <a:solidFill>
                  <a:srgbClr val="000000"/>
                </a:solidFill>
              </a:rPr>
              <a:t>Minimum and maximum capacity</a:t>
            </a:r>
          </a:p>
          <a:p>
            <a:r>
              <a:rPr lang="en-IN" sz="2000" dirty="0">
                <a:solidFill>
                  <a:srgbClr val="000000"/>
                </a:solidFill>
              </a:rPr>
              <a:t>A cooldown period</a:t>
            </a:r>
          </a:p>
          <a:p>
            <a:pPr marL="0" indent="0">
              <a:buNone/>
            </a:pPr>
            <a:endParaRPr lang="en-IN" sz="2000" dirty="0">
              <a:solidFill>
                <a:srgbClr val="000000"/>
              </a:solidFill>
            </a:endParaRPr>
          </a:p>
        </p:txBody>
      </p:sp>
    </p:spTree>
    <p:extLst>
      <p:ext uri="{BB962C8B-B14F-4D97-AF65-F5344CB8AC3E}">
        <p14:creationId xmlns:p14="http://schemas.microsoft.com/office/powerpoint/2010/main" val="842595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E3F9C-E39B-4832-BBD8-8DB443BE6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a:t>
            </a:r>
            <a:r>
              <a:rPr lang="en-US" sz="4000" dirty="0">
                <a:solidFill>
                  <a:schemeClr val="bg2"/>
                </a:solidFill>
              </a:rPr>
              <a:t>Implementing Autoscaling Policy</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1777792063"/>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8)">
            <a:extLst>
              <a:ext uri="{FF2B5EF4-FFF2-40B4-BE49-F238E27FC236}">
                <a16:creationId xmlns:a16="http://schemas.microsoft.com/office/drawing/2014/main" id="{BE1977EC-F40E-46B2-B69E-01D86F310C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925331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9)">
            <a:extLst>
              <a:ext uri="{FF2B5EF4-FFF2-40B4-BE49-F238E27FC236}">
                <a16:creationId xmlns:a16="http://schemas.microsoft.com/office/drawing/2014/main" id="{E210CD18-3589-4683-B078-B49FA64289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55853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1)">
            <a:extLst>
              <a:ext uri="{FF2B5EF4-FFF2-40B4-BE49-F238E27FC236}">
                <a16:creationId xmlns:a16="http://schemas.microsoft.com/office/drawing/2014/main" id="{FF0D69C9-94C1-43A1-97C3-D5DA291549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4173368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E85F7D-A7B0-4591-8832-B493D0F3BDA3}"/>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Backing Up and Restoring an Amazon Aurora DB Cluster</a:t>
            </a:r>
            <a:endParaRPr lang="en-IN" sz="4000">
              <a:solidFill>
                <a:srgbClr val="FFFFFF"/>
              </a:solidFill>
            </a:endParaRPr>
          </a:p>
        </p:txBody>
      </p:sp>
      <p:sp>
        <p:nvSpPr>
          <p:cNvPr id="3" name="Content Placeholder 2">
            <a:extLst>
              <a:ext uri="{FF2B5EF4-FFF2-40B4-BE49-F238E27FC236}">
                <a16:creationId xmlns:a16="http://schemas.microsoft.com/office/drawing/2014/main" id="{74172250-452C-4231-A662-CE987896C8DA}"/>
              </a:ext>
            </a:extLst>
          </p:cNvPr>
          <p:cNvSpPr>
            <a:spLocks noGrp="1"/>
          </p:cNvSpPr>
          <p:nvPr>
            <p:ph idx="1"/>
          </p:nvPr>
        </p:nvSpPr>
        <p:spPr>
          <a:xfrm>
            <a:off x="1179226" y="3092970"/>
            <a:ext cx="9833548" cy="2693976"/>
          </a:xfrm>
        </p:spPr>
        <p:txBody>
          <a:bodyPr>
            <a:normAutofit/>
          </a:bodyPr>
          <a:lstStyle/>
          <a:p>
            <a:r>
              <a:rPr lang="en-IN" sz="2000" b="1" dirty="0">
                <a:solidFill>
                  <a:srgbClr val="000000"/>
                </a:solidFill>
              </a:rPr>
              <a:t>Fault Tolerance for an Aurora DB Cluster</a:t>
            </a:r>
          </a:p>
          <a:p>
            <a:r>
              <a:rPr lang="en-IN" sz="2000" b="1" dirty="0">
                <a:solidFill>
                  <a:srgbClr val="000000"/>
                </a:solidFill>
              </a:rPr>
              <a:t>Backups</a:t>
            </a:r>
          </a:p>
          <a:p>
            <a:r>
              <a:rPr lang="en-IN" sz="2000" b="1" dirty="0">
                <a:solidFill>
                  <a:srgbClr val="000000"/>
                </a:solidFill>
              </a:rPr>
              <a:t>Restoring Data</a:t>
            </a:r>
          </a:p>
          <a:p>
            <a:r>
              <a:rPr lang="en-IN" sz="2000" b="1" dirty="0">
                <a:solidFill>
                  <a:srgbClr val="000000"/>
                </a:solidFill>
              </a:rPr>
              <a:t>Database Cloning for Aurora</a:t>
            </a:r>
          </a:p>
          <a:p>
            <a:pPr marL="0" indent="0">
              <a:buNone/>
            </a:pPr>
            <a:endParaRPr lang="en-IN" sz="2000" dirty="0">
              <a:solidFill>
                <a:srgbClr val="000000"/>
              </a:solidFill>
            </a:endParaRPr>
          </a:p>
        </p:txBody>
      </p:sp>
    </p:spTree>
    <p:extLst>
      <p:ext uri="{BB962C8B-B14F-4D97-AF65-F5344CB8AC3E}">
        <p14:creationId xmlns:p14="http://schemas.microsoft.com/office/powerpoint/2010/main" val="3134348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6F01CB-15A3-4431-BDE5-220CF40129B7}"/>
              </a:ext>
            </a:extLst>
          </p:cNvPr>
          <p:cNvSpPr>
            <a:spLocks noGrp="1"/>
          </p:cNvSpPr>
          <p:nvPr>
            <p:ph type="title"/>
          </p:nvPr>
        </p:nvSpPr>
        <p:spPr>
          <a:xfrm>
            <a:off x="1179226" y="826680"/>
            <a:ext cx="9833548" cy="1325563"/>
          </a:xfrm>
        </p:spPr>
        <p:txBody>
          <a:bodyPr>
            <a:normAutofit/>
          </a:bodyPr>
          <a:lstStyle/>
          <a:p>
            <a:pPr algn="ctr"/>
            <a:r>
              <a:rPr lang="en-IN" sz="4000" b="1">
                <a:solidFill>
                  <a:srgbClr val="FFFFFF"/>
                </a:solidFill>
              </a:rPr>
              <a:t>Restoring a DB Cluster to a Specified Time</a:t>
            </a:r>
            <a:endParaRPr lang="en-IN" sz="4000">
              <a:solidFill>
                <a:srgbClr val="FFFFFF"/>
              </a:solidFill>
            </a:endParaRPr>
          </a:p>
        </p:txBody>
      </p:sp>
      <p:sp>
        <p:nvSpPr>
          <p:cNvPr id="4" name="Rectangle 1">
            <a:extLst>
              <a:ext uri="{FF2B5EF4-FFF2-40B4-BE49-F238E27FC236}">
                <a16:creationId xmlns:a16="http://schemas.microsoft.com/office/drawing/2014/main" id="{EC1CFEC6-5B4A-4DB5-9EE6-635A972D704E}"/>
              </a:ext>
            </a:extLst>
          </p:cNvPr>
          <p:cNvSpPr>
            <a:spLocks noGrp="1" noChangeArrowheads="1"/>
          </p:cNvSpPr>
          <p:nvPr>
            <p:ph idx="1"/>
          </p:nvPr>
        </p:nvSpPr>
        <p:spPr bwMode="auto">
          <a:xfrm>
            <a:off x="1179226" y="3092970"/>
            <a:ext cx="9833548" cy="269397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rgbClr val="000000"/>
                </a:solidFill>
                <a:effectLst/>
                <a:latin typeface="Open Sans"/>
              </a:rPr>
              <a:t>	You can restore a DB cluster to a specific point in time, creating a new DB cluster. When you restore a DB cluster to a point in time, the default DB security group is applied to the new </a:t>
            </a:r>
            <a:r>
              <a:rPr kumimoji="0" lang="en-US" altLang="en-US" sz="2000" b="0" i="0" u="none" strike="noStrike" cap="none" normalizeH="0" baseline="0" dirty="0" err="1">
                <a:ln>
                  <a:noFill/>
                </a:ln>
                <a:solidFill>
                  <a:srgbClr val="000000"/>
                </a:solidFill>
                <a:effectLst/>
                <a:latin typeface="Open Sans"/>
              </a:rPr>
              <a:t>DBcluster</a:t>
            </a:r>
            <a:r>
              <a:rPr kumimoji="0" lang="en-US" altLang="en-US" sz="2000" b="0" i="0" u="none" strike="noStrike" cap="none" normalizeH="0" baseline="0" dirty="0">
                <a:ln>
                  <a:noFill/>
                </a:ln>
                <a:solidFill>
                  <a:srgbClr val="000000"/>
                </a:solidFill>
                <a:effectLst/>
                <a:latin typeface="Open Sans"/>
              </a:rPr>
              <a:t>. If you need custom DB security groups applied to your DB cluster, you must apply them explicitly using the AWS Management Console, the AWS CLI </a:t>
            </a:r>
            <a:r>
              <a:rPr kumimoji="0" lang="en-US" altLang="en-US" sz="2000" b="0" i="0" u="none" strike="noStrike" cap="none" normalizeH="0" baseline="0" dirty="0">
                <a:ln>
                  <a:noFill/>
                </a:ln>
                <a:solidFill>
                  <a:srgbClr val="000000"/>
                </a:solidFill>
                <a:effectLst/>
                <a:latin typeface="Consolas" panose="020B0609020204030204" pitchFamily="49" charset="0"/>
              </a:rPr>
              <a:t>modify-</a:t>
            </a:r>
            <a:r>
              <a:rPr kumimoji="0" lang="en-US" altLang="en-US" sz="2000" b="0" i="0" u="none" strike="noStrike" cap="none" normalizeH="0" baseline="0" dirty="0" err="1">
                <a:ln>
                  <a:noFill/>
                </a:ln>
                <a:solidFill>
                  <a:srgbClr val="000000"/>
                </a:solidFill>
                <a:effectLst/>
                <a:latin typeface="Consolas" panose="020B0609020204030204" pitchFamily="49" charset="0"/>
              </a:rPr>
              <a:t>db</a:t>
            </a:r>
            <a:r>
              <a:rPr kumimoji="0" lang="en-US" altLang="en-US" sz="2000" b="0" i="0" u="none" strike="noStrike" cap="none" normalizeH="0" baseline="0" dirty="0">
                <a:ln>
                  <a:noFill/>
                </a:ln>
                <a:solidFill>
                  <a:srgbClr val="000000"/>
                </a:solidFill>
                <a:effectLst/>
                <a:latin typeface="Consolas" panose="020B0609020204030204" pitchFamily="49" charset="0"/>
              </a:rPr>
              <a:t>-cluster</a:t>
            </a:r>
            <a:r>
              <a:rPr kumimoji="0" lang="en-US" altLang="en-US" sz="2000" b="0" i="0" u="none" strike="noStrike" cap="none" normalizeH="0" baseline="0" dirty="0">
                <a:ln>
                  <a:noFill/>
                </a:ln>
                <a:solidFill>
                  <a:srgbClr val="000000"/>
                </a:solidFill>
                <a:effectLst/>
                <a:latin typeface="Open Sans"/>
              </a:rPr>
              <a:t> command, or the Amazon RDS API </a:t>
            </a:r>
            <a:r>
              <a:rPr kumimoji="0" lang="en-US" altLang="en-US" sz="2000" b="0" i="0" u="none" strike="noStrike" cap="none" normalizeH="0" baseline="0" dirty="0" err="1">
                <a:ln>
                  <a:noFill/>
                </a:ln>
                <a:solidFill>
                  <a:srgbClr val="000000"/>
                </a:solidFill>
                <a:effectLst/>
                <a:latin typeface="Consolas" panose="020B0609020204030204" pitchFamily="49" charset="0"/>
              </a:rPr>
              <a:t>ModifyDBCluster</a:t>
            </a:r>
            <a:r>
              <a:rPr kumimoji="0" lang="en-US" altLang="en-US" sz="2000" b="0" i="0" u="none" strike="noStrike" cap="none" normalizeH="0" baseline="0" dirty="0">
                <a:ln>
                  <a:noFill/>
                </a:ln>
                <a:solidFill>
                  <a:srgbClr val="000000"/>
                </a:solidFill>
                <a:effectLst/>
                <a:latin typeface="Open Sans"/>
              </a:rPr>
              <a:t> action after the DB instance is available</a:t>
            </a:r>
            <a:r>
              <a:rPr kumimoji="0" lang="en-US" altLang="en-US" sz="2000" b="0" i="0" u="none" strike="noStrike" cap="none" normalizeH="0" baseline="0" dirty="0">
                <a:ln>
                  <a:noFill/>
                </a:ln>
                <a:solidFill>
                  <a:srgbClr val="000000"/>
                </a:solidFill>
                <a:effectLst/>
              </a:rPr>
              <a:t> </a:t>
            </a:r>
            <a:endParaRPr kumimoji="0" lang="en-US" altLang="en-US" sz="2000" b="0" i="0" u="none" strike="noStrike" cap="none" normalizeH="0" baseline="0" dirty="0">
              <a:ln>
                <a:noFill/>
              </a:ln>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77191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D09E85D-9AB0-4724-B3F8-9F21E4D76E69}"/>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Amazon Aurora Reliability</a:t>
            </a:r>
            <a:endParaRPr lang="en-IN" sz="4000" dirty="0">
              <a:solidFill>
                <a:srgbClr val="FFFFFF"/>
              </a:solidFill>
            </a:endParaRPr>
          </a:p>
        </p:txBody>
      </p:sp>
      <p:sp>
        <p:nvSpPr>
          <p:cNvPr id="29" name="Content Placeholder 2">
            <a:extLst>
              <a:ext uri="{FF2B5EF4-FFF2-40B4-BE49-F238E27FC236}">
                <a16:creationId xmlns:a16="http://schemas.microsoft.com/office/drawing/2014/main" id="{685EEFE8-AEA5-4014-AABE-64510CDDB5AD}"/>
              </a:ext>
            </a:extLst>
          </p:cNvPr>
          <p:cNvSpPr>
            <a:spLocks noGrp="1"/>
          </p:cNvSpPr>
          <p:nvPr>
            <p:ph idx="1"/>
          </p:nvPr>
        </p:nvSpPr>
        <p:spPr>
          <a:xfrm>
            <a:off x="1179226" y="3092970"/>
            <a:ext cx="9833548" cy="2693976"/>
          </a:xfrm>
        </p:spPr>
        <p:txBody>
          <a:bodyPr>
            <a:normAutofit fontScale="92500" lnSpcReduction="10000"/>
          </a:bodyPr>
          <a:lstStyle/>
          <a:p>
            <a:pPr marL="0" indent="0">
              <a:buNone/>
            </a:pPr>
            <a:r>
              <a:rPr lang="en-IN" sz="1800" dirty="0">
                <a:solidFill>
                  <a:srgbClr val="000000"/>
                </a:solidFill>
              </a:rPr>
              <a:t>	Aurora is designed to be reliable, durable, and fault tolerant. You can architect your Aurora DB cluster to improve availability by doing things such as adding Aurora Replicas and placing them in different Availability Zones, and also Aurora includes several automatic features that make it a reliable database solution.</a:t>
            </a:r>
          </a:p>
          <a:p>
            <a:pPr marL="0" indent="0">
              <a:buNone/>
            </a:pPr>
            <a:endParaRPr lang="en-IN" sz="1800" dirty="0">
              <a:solidFill>
                <a:srgbClr val="000000"/>
              </a:solidFill>
            </a:endParaRPr>
          </a:p>
          <a:p>
            <a:pPr marL="0" indent="0">
              <a:buNone/>
            </a:pPr>
            <a:r>
              <a:rPr lang="en-IN" sz="1800" b="1" dirty="0">
                <a:solidFill>
                  <a:srgbClr val="000000"/>
                </a:solidFill>
              </a:rPr>
              <a:t>It uses following features for reliability:</a:t>
            </a:r>
          </a:p>
          <a:p>
            <a:r>
              <a:rPr lang="en-IN" sz="1800" dirty="0">
                <a:solidFill>
                  <a:srgbClr val="000000"/>
                </a:solidFill>
              </a:rPr>
              <a:t>Storage Auto-Repair</a:t>
            </a:r>
          </a:p>
          <a:p>
            <a:r>
              <a:rPr lang="en-IN" sz="1800" dirty="0">
                <a:solidFill>
                  <a:srgbClr val="000000"/>
                </a:solidFill>
              </a:rPr>
              <a:t>Survivable Cache Warming</a:t>
            </a:r>
          </a:p>
          <a:p>
            <a:r>
              <a:rPr lang="en-IN" sz="1800" dirty="0">
                <a:solidFill>
                  <a:srgbClr val="000000"/>
                </a:solidFill>
              </a:rPr>
              <a:t>Crash Recovery</a:t>
            </a:r>
          </a:p>
          <a:p>
            <a:pPr marL="0" indent="0">
              <a:buNone/>
            </a:pPr>
            <a:endParaRPr lang="en-IN" sz="1800" b="1" dirty="0">
              <a:solidFill>
                <a:srgbClr val="000000"/>
              </a:solidFill>
            </a:endParaRPr>
          </a:p>
          <a:p>
            <a:endParaRPr lang="en-IN" sz="1800" dirty="0">
              <a:solidFill>
                <a:srgbClr val="000000"/>
              </a:solidFill>
            </a:endParaRPr>
          </a:p>
          <a:p>
            <a:pPr marL="0" indent="0">
              <a:buNone/>
            </a:pPr>
            <a:endParaRPr lang="en-IN" sz="1800" dirty="0">
              <a:solidFill>
                <a:srgbClr val="000000"/>
              </a:solidFill>
            </a:endParaRPr>
          </a:p>
        </p:txBody>
      </p:sp>
    </p:spTree>
    <p:extLst>
      <p:ext uri="{BB962C8B-B14F-4D97-AF65-F5344CB8AC3E}">
        <p14:creationId xmlns:p14="http://schemas.microsoft.com/office/powerpoint/2010/main" val="926141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4E3F9C-E39B-4832-BBD8-8DB443BE6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Demo – Poin</a:t>
            </a:r>
            <a:r>
              <a:rPr lang="en-US" sz="4000" dirty="0">
                <a:solidFill>
                  <a:schemeClr val="bg2"/>
                </a:solidFill>
              </a:rPr>
              <a:t>t in Time Recovery</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160055237"/>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2)">
            <a:extLst>
              <a:ext uri="{FF2B5EF4-FFF2-40B4-BE49-F238E27FC236}">
                <a16:creationId xmlns:a16="http://schemas.microsoft.com/office/drawing/2014/main" id="{4DF96F8B-3A0D-434C-8DB5-2A19F20ACE3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215561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3)">
            <a:extLst>
              <a:ext uri="{FF2B5EF4-FFF2-40B4-BE49-F238E27FC236}">
                <a16:creationId xmlns:a16="http://schemas.microsoft.com/office/drawing/2014/main" id="{B12E8597-D751-4FB8-8E02-FD4C2C19D9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623447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4)">
            <a:extLst>
              <a:ext uri="{FF2B5EF4-FFF2-40B4-BE49-F238E27FC236}">
                <a16:creationId xmlns:a16="http://schemas.microsoft.com/office/drawing/2014/main" id="{2B053E79-A805-4442-BAD9-6C466BF128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002171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5)">
            <a:extLst>
              <a:ext uri="{FF2B5EF4-FFF2-40B4-BE49-F238E27FC236}">
                <a16:creationId xmlns:a16="http://schemas.microsoft.com/office/drawing/2014/main" id="{27FDFE0C-2F4E-4DD7-9066-5844FEB70B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3938490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6)">
            <a:extLst>
              <a:ext uri="{FF2B5EF4-FFF2-40B4-BE49-F238E27FC236}">
                <a16:creationId xmlns:a16="http://schemas.microsoft.com/office/drawing/2014/main" id="{4D46AC38-28FD-49D4-B5A5-105BACE7A1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Tree>
    <p:extLst>
      <p:ext uri="{BB962C8B-B14F-4D97-AF65-F5344CB8AC3E}">
        <p14:creationId xmlns:p14="http://schemas.microsoft.com/office/powerpoint/2010/main" val="2532397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5A15620-A6BC-438C-88DB-41A9BF77B3DC}"/>
              </a:ext>
            </a:extLst>
          </p:cNvPr>
          <p:cNvSpPr>
            <a:spLocks noGrp="1"/>
          </p:cNvSpPr>
          <p:nvPr>
            <p:ph type="title"/>
          </p:nvPr>
        </p:nvSpPr>
        <p:spPr>
          <a:xfrm>
            <a:off x="1179226" y="826680"/>
            <a:ext cx="9833548" cy="1325563"/>
          </a:xfrm>
        </p:spPr>
        <p:txBody>
          <a:bodyPr>
            <a:normAutofit/>
          </a:bodyPr>
          <a:lstStyle/>
          <a:p>
            <a:pPr algn="ctr"/>
            <a:r>
              <a:rPr lang="en-IN" sz="4000">
                <a:solidFill>
                  <a:srgbClr val="FFFFFF"/>
                </a:solidFill>
              </a:rPr>
              <a:t>Summary</a:t>
            </a:r>
          </a:p>
        </p:txBody>
      </p:sp>
      <p:sp>
        <p:nvSpPr>
          <p:cNvPr id="3" name="Content Placeholder 2">
            <a:extLst>
              <a:ext uri="{FF2B5EF4-FFF2-40B4-BE49-F238E27FC236}">
                <a16:creationId xmlns:a16="http://schemas.microsoft.com/office/drawing/2014/main" id="{5F09FCD8-A7AE-4E1D-87AA-2F3C575E8DE6}"/>
              </a:ext>
            </a:extLst>
          </p:cNvPr>
          <p:cNvSpPr>
            <a:spLocks noGrp="1"/>
          </p:cNvSpPr>
          <p:nvPr>
            <p:ph idx="1"/>
          </p:nvPr>
        </p:nvSpPr>
        <p:spPr>
          <a:xfrm>
            <a:off x="1179226" y="3092970"/>
            <a:ext cx="9833548" cy="2693976"/>
          </a:xfrm>
        </p:spPr>
        <p:txBody>
          <a:bodyPr>
            <a:normAutofit/>
          </a:bodyPr>
          <a:lstStyle/>
          <a:p>
            <a:r>
              <a:rPr lang="en-US" sz="1900">
                <a:solidFill>
                  <a:srgbClr val="000000"/>
                </a:solidFill>
              </a:rPr>
              <a:t>Compatibility with Database Engines</a:t>
            </a:r>
            <a:endParaRPr lang="en-IN" sz="1900">
              <a:solidFill>
                <a:srgbClr val="000000"/>
              </a:solidFill>
            </a:endParaRPr>
          </a:p>
          <a:p>
            <a:r>
              <a:rPr lang="en-US" sz="1900">
                <a:solidFill>
                  <a:srgbClr val="000000"/>
                </a:solidFill>
              </a:rPr>
              <a:t>Storage Auto-Scaling</a:t>
            </a:r>
            <a:endParaRPr lang="en-IN" sz="1900">
              <a:solidFill>
                <a:srgbClr val="000000"/>
              </a:solidFill>
            </a:endParaRPr>
          </a:p>
          <a:p>
            <a:r>
              <a:rPr lang="en-US" sz="1900">
                <a:solidFill>
                  <a:srgbClr val="000000"/>
                </a:solidFill>
              </a:rPr>
              <a:t>Low latency read replicas</a:t>
            </a:r>
          </a:p>
          <a:p>
            <a:r>
              <a:rPr lang="en-US" sz="1900">
                <a:solidFill>
                  <a:srgbClr val="000000"/>
                </a:solidFill>
              </a:rPr>
              <a:t>Auto Fail Over Grouping</a:t>
            </a:r>
            <a:endParaRPr lang="en-IN" sz="1900">
              <a:solidFill>
                <a:srgbClr val="000000"/>
              </a:solidFill>
            </a:endParaRPr>
          </a:p>
          <a:p>
            <a:r>
              <a:rPr lang="en-US" sz="1900">
                <a:solidFill>
                  <a:srgbClr val="000000"/>
                </a:solidFill>
              </a:rPr>
              <a:t>Backup and Point-in-time Recovery</a:t>
            </a:r>
            <a:endParaRPr lang="en-IN" sz="1900">
              <a:solidFill>
                <a:srgbClr val="000000"/>
              </a:solidFill>
            </a:endParaRPr>
          </a:p>
          <a:p>
            <a:r>
              <a:rPr lang="en-US" sz="1900">
                <a:solidFill>
                  <a:srgbClr val="000000"/>
                </a:solidFill>
              </a:rPr>
              <a:t>HA Across Availability Zones</a:t>
            </a:r>
            <a:endParaRPr lang="en-IN" sz="1900">
              <a:solidFill>
                <a:srgbClr val="000000"/>
              </a:solidFill>
            </a:endParaRPr>
          </a:p>
          <a:p>
            <a:r>
              <a:rPr lang="en-US" sz="1900">
                <a:solidFill>
                  <a:srgbClr val="000000"/>
                </a:solidFill>
              </a:rPr>
              <a:t>Aurora DB for heavy write traffic</a:t>
            </a:r>
            <a:endParaRPr lang="en-IN" sz="1900">
              <a:solidFill>
                <a:srgbClr val="000000"/>
              </a:solidFill>
            </a:endParaRPr>
          </a:p>
          <a:p>
            <a:endParaRPr lang="en-IN" sz="1900">
              <a:solidFill>
                <a:srgbClr val="000000"/>
              </a:solidFill>
            </a:endParaRPr>
          </a:p>
        </p:txBody>
      </p:sp>
    </p:spTree>
    <p:extLst>
      <p:ext uri="{BB962C8B-B14F-4D97-AF65-F5344CB8AC3E}">
        <p14:creationId xmlns:p14="http://schemas.microsoft.com/office/powerpoint/2010/main" val="653129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B27A45-0598-44ED-B784-6B312056FFE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a:solidFill>
                  <a:srgbClr val="FFFFFF"/>
                </a:solidFill>
                <a:latin typeface="+mj-lt"/>
                <a:ea typeface="+mj-ea"/>
                <a:cs typeface="+mj-cs"/>
              </a:rPr>
              <a:t>Thank You!</a:t>
            </a:r>
          </a:p>
        </p:txBody>
      </p:sp>
    </p:spTree>
    <p:extLst>
      <p:ext uri="{BB962C8B-B14F-4D97-AF65-F5344CB8AC3E}">
        <p14:creationId xmlns:p14="http://schemas.microsoft.com/office/powerpoint/2010/main" val="152965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EC359B-7BFE-4BC4-A39A-FEF9CD774242}"/>
              </a:ext>
            </a:extLst>
          </p:cNvPr>
          <p:cNvSpPr>
            <a:spLocks noGrp="1"/>
          </p:cNvSpPr>
          <p:nvPr>
            <p:ph type="title"/>
          </p:nvPr>
        </p:nvSpPr>
        <p:spPr>
          <a:xfrm>
            <a:off x="1179226" y="826680"/>
            <a:ext cx="9833548" cy="1325563"/>
          </a:xfrm>
        </p:spPr>
        <p:txBody>
          <a:bodyPr>
            <a:normAutofit/>
          </a:bodyPr>
          <a:lstStyle/>
          <a:p>
            <a:pPr algn="ctr"/>
            <a:r>
              <a:rPr lang="en-IN" sz="4000" b="1" dirty="0">
                <a:solidFill>
                  <a:srgbClr val="FFFFFF"/>
                </a:solidFill>
              </a:rPr>
              <a:t>Amazon Aurora Security</a:t>
            </a:r>
          </a:p>
        </p:txBody>
      </p:sp>
      <p:graphicFrame>
        <p:nvGraphicFramePr>
          <p:cNvPr id="5" name="Content Placeholder 2">
            <a:extLst>
              <a:ext uri="{FF2B5EF4-FFF2-40B4-BE49-F238E27FC236}">
                <a16:creationId xmlns:a16="http://schemas.microsoft.com/office/drawing/2014/main" id="{2A65EEDA-1FD0-4238-B510-F6A21C398103}"/>
              </a:ext>
            </a:extLst>
          </p:cNvPr>
          <p:cNvGraphicFramePr>
            <a:graphicFrameLocks noGrp="1"/>
          </p:cNvGraphicFramePr>
          <p:nvPr>
            <p:ph idx="1"/>
            <p:extLst>
              <p:ext uri="{D42A27DB-BD31-4B8C-83A1-F6EECF244321}">
                <p14:modId xmlns:p14="http://schemas.microsoft.com/office/powerpoint/2010/main" val="3992157914"/>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252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1032</Words>
  <Application>Microsoft Office PowerPoint</Application>
  <PresentationFormat>Widescreen</PresentationFormat>
  <Paragraphs>287</Paragraphs>
  <Slides>87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Consolas</vt:lpstr>
      <vt:lpstr>Open Sans</vt:lpstr>
      <vt:lpstr>Office Theme</vt:lpstr>
      <vt:lpstr>Module 4 - Amazon Aurora</vt:lpstr>
      <vt:lpstr>Objectives</vt:lpstr>
      <vt:lpstr>What is Amazon Aurora?</vt:lpstr>
      <vt:lpstr>Amazon Aurora DB Clusters</vt:lpstr>
      <vt:lpstr>Relationship between the Cluster Volume and Primary DB Instance</vt:lpstr>
      <vt:lpstr>Amazon Aurora Endpoints</vt:lpstr>
      <vt:lpstr>Amazon Aurora Storage and Reliability</vt:lpstr>
      <vt:lpstr>Amazon Aurora Reliability</vt:lpstr>
      <vt:lpstr>Amazon Aurora Security</vt:lpstr>
      <vt:lpstr>Replication with Aurora MySQL</vt:lpstr>
      <vt:lpstr>Replication with Aurora PostgreSQL</vt:lpstr>
      <vt:lpstr>Demo – Creating Infrastructure for Aurora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Creating Amazon Aurora Db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Connecting to a Database using MySQL WorkBench</vt:lpstr>
      <vt:lpstr>PowerPoint Presentation</vt:lpstr>
      <vt:lpstr>PowerPoint Presentation</vt:lpstr>
      <vt:lpstr>My SQL Workbench</vt:lpstr>
      <vt:lpstr>PowerPoint Presentation</vt:lpstr>
      <vt:lpstr>PowerPoint Presentation</vt:lpstr>
      <vt:lpstr>PowerPoint Presentation</vt:lpstr>
      <vt:lpstr>PowerPoint Presentation</vt:lpstr>
      <vt:lpstr>PowerPoint Presentation</vt:lpstr>
      <vt:lpstr>PowerPoint Presentation</vt:lpstr>
      <vt:lpstr>Choosing the DB Instance Class</vt:lpstr>
      <vt:lpstr>PowerPoint Presentation</vt:lpstr>
      <vt:lpstr>Choosing the Regions and Availability Zones</vt:lpstr>
      <vt:lpstr>Adding Aurora Replicas to a DB Cluster</vt:lpstr>
      <vt:lpstr>Demo – Adding Aurora Replica to DB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Performing Failover Event</vt:lpstr>
      <vt:lpstr>Managing Performance and Scaling for Aurora DB Clusters</vt:lpstr>
      <vt:lpstr>Using Amazon Aurora Auto Scaling with Aurora Replicas</vt:lpstr>
      <vt:lpstr>Aurora Auto Scaling Policies</vt:lpstr>
      <vt:lpstr>Demo – Implementing Autoscaling Policy</vt:lpstr>
      <vt:lpstr>PowerPoint Presentation</vt:lpstr>
      <vt:lpstr>PowerPoint Presentation</vt:lpstr>
      <vt:lpstr>PowerPoint Presentation</vt:lpstr>
      <vt:lpstr>Backing Up and Restoring an Amazon Aurora DB Cluster</vt:lpstr>
      <vt:lpstr>Restoring a DB Cluster to a Specified Time</vt:lpstr>
      <vt:lpstr>Demo – Point in Time Recovery</vt:lpstr>
      <vt:lpstr>PowerPoint Presentation</vt:lpstr>
      <vt:lpstr>PowerPoint Presentation</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 Amazon Aurora</dc:title>
  <dc:creator>kishore chowdary</dc:creator>
  <cp:lastModifiedBy>kishore chowdary</cp:lastModifiedBy>
  <cp:revision>7</cp:revision>
  <dcterms:created xsi:type="dcterms:W3CDTF">2018-09-13T07:15:48Z</dcterms:created>
  <dcterms:modified xsi:type="dcterms:W3CDTF">2018-09-13T08:30:03Z</dcterms:modified>
</cp:coreProperties>
</file>